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BA1"/>
    <a:srgbClr val="F4BB4C"/>
    <a:srgbClr val="267AB3"/>
    <a:srgbClr val="1D577F"/>
    <a:srgbClr val="E7DCA6"/>
    <a:srgbClr val="8D51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8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20D7-3D72-E649-9BFD-5C1D2991D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858432-8D42-2849-B763-5387ECD796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EC4A67-AEB6-064C-8D31-64DB0AB222EF}"/>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1A48FFFF-FA6D-2C42-BC90-39265BA0E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18BEC-0E44-D54B-B787-D68115DDDBB2}"/>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113970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3B99-D9A6-9B47-9139-8A5D879877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DD7580-CD4E-AF44-86D4-FA1B702B70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D4728-B1FC-0F47-816E-6238413C7C20}"/>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C2EE8598-6A07-874F-88F9-A2CA5BDDD1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26674-07B5-024D-ACC2-0021D3A477A8}"/>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23509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08CEE-9A75-C340-8CCC-BADD319B9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F1FCF9-25D0-2B41-89DF-B448FD28EE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854F4-51CB-CE4D-8BDC-D4D016E0E520}"/>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CEDD7A0B-DCDD-5A4E-874E-5E476C0F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BDAF1-38F5-4344-8625-A7E71AD17FBD}"/>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1695503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AE47-4DCF-944F-BE1C-CB9094ACF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D19A9-3992-DE4A-B9C9-ED52319CBF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D1FB0-7B9C-FC45-9521-9D2E8A7DBC7A}"/>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2F09AE24-EA12-0F40-BCEB-8C1632CC3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E8CD7-FB1F-3247-A83C-176560E7A856}"/>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111791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27B7-3B31-B84C-8F84-C03874B46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DF6C4F-7EDF-7F4D-AA01-98968E65A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5016C5-A069-DF4D-9D3E-54CE8596FE86}"/>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D742E33A-6252-F74E-A2C7-58E0E7C9C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A710C-9AA4-7C41-B910-464CF6B8FAE7}"/>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986134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C604-DD6A-3241-BE15-FD9497150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E6C2B-152B-7249-B786-D7F2319303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74CB2-2C3F-A640-9E51-31858BA580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E2C5D1-9B1D-D14F-9EC5-10919E9DBF49}"/>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6" name="Footer Placeholder 5">
            <a:extLst>
              <a:ext uri="{FF2B5EF4-FFF2-40B4-BE49-F238E27FC236}">
                <a16:creationId xmlns:a16="http://schemas.microsoft.com/office/drawing/2014/main" id="{B301DB80-020F-D647-B455-CB4186B35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B9275-1239-FD40-AB25-3A754D6CF041}"/>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422521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30C6-F9C3-B543-BB2A-DD80F72C96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D6AA28-74AC-C14C-9C46-FC7BFB9D2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9ECD4C-241F-CE44-888C-AC20163FB61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12B180-6642-114F-92DA-B0F3B7B2C4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992F41-BC1D-9D4C-852E-158DDCB5BA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9F2347-CF5E-FB4D-A9BD-12423BD392FC}"/>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8" name="Footer Placeholder 7">
            <a:extLst>
              <a:ext uri="{FF2B5EF4-FFF2-40B4-BE49-F238E27FC236}">
                <a16:creationId xmlns:a16="http://schemas.microsoft.com/office/drawing/2014/main" id="{50E78FC3-52C4-6840-B872-A44A72954F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8C870A-5891-ED4B-8BA6-C5AD5C16E238}"/>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338309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B553-6309-7446-8835-4A5A26EC16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3DA0A4-C725-BD40-A3AD-67C658CF21B4}"/>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4" name="Footer Placeholder 3">
            <a:extLst>
              <a:ext uri="{FF2B5EF4-FFF2-40B4-BE49-F238E27FC236}">
                <a16:creationId xmlns:a16="http://schemas.microsoft.com/office/drawing/2014/main" id="{A4CEB2FB-CA40-DF43-9E3B-D369DEB82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6DC585-7108-8246-AE1F-8EC70D214959}"/>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38403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0FE3CF-3D44-BF40-B108-0DF394BBAED0}"/>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3" name="Footer Placeholder 2">
            <a:extLst>
              <a:ext uri="{FF2B5EF4-FFF2-40B4-BE49-F238E27FC236}">
                <a16:creationId xmlns:a16="http://schemas.microsoft.com/office/drawing/2014/main" id="{5E82D812-C1F9-0A4C-B8C8-AEC6A3ABC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17EA4C-31CD-704A-905B-8B052D7252DC}"/>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231298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2CE9-7C8F-B746-BBF6-AFA460F8E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2CBD11-F8B9-DB4A-91B9-D2BC2D5D3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7623E-CBBB-CF4F-BF04-D645A12BC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75CA9A-8979-F34B-8DEB-EC899364011E}"/>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6" name="Footer Placeholder 5">
            <a:extLst>
              <a:ext uri="{FF2B5EF4-FFF2-40B4-BE49-F238E27FC236}">
                <a16:creationId xmlns:a16="http://schemas.microsoft.com/office/drawing/2014/main" id="{A4BB622F-7D35-7343-BBEE-8738049E0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9B819-079C-004C-932C-A6E3C647F355}"/>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4843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BEA1-C218-EC4D-9950-1923F1206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76A1F7-8585-D042-9F85-72B0738DF6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505E43-BE6A-FD43-B7E3-C3D7F755F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7CD4F4-42CA-884F-9A9D-CEB6B06572C7}"/>
              </a:ext>
            </a:extLst>
          </p:cNvPr>
          <p:cNvSpPr>
            <a:spLocks noGrp="1"/>
          </p:cNvSpPr>
          <p:nvPr>
            <p:ph type="dt" sz="half" idx="10"/>
          </p:nvPr>
        </p:nvSpPr>
        <p:spPr/>
        <p:txBody>
          <a:bodyPr/>
          <a:lstStyle/>
          <a:p>
            <a:fld id="{BAD65068-004D-4448-97F7-AB46FC374801}" type="datetimeFigureOut">
              <a:rPr lang="en-US" smtClean="0"/>
              <a:t>10/22/21</a:t>
            </a:fld>
            <a:endParaRPr lang="en-US"/>
          </a:p>
        </p:txBody>
      </p:sp>
      <p:sp>
        <p:nvSpPr>
          <p:cNvPr id="6" name="Footer Placeholder 5">
            <a:extLst>
              <a:ext uri="{FF2B5EF4-FFF2-40B4-BE49-F238E27FC236}">
                <a16:creationId xmlns:a16="http://schemas.microsoft.com/office/drawing/2014/main" id="{2F06B052-9476-FB4A-8190-B6DD6C55C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4CEBC-8F79-7342-A8D0-1BC3EDAB48E5}"/>
              </a:ext>
            </a:extLst>
          </p:cNvPr>
          <p:cNvSpPr>
            <a:spLocks noGrp="1"/>
          </p:cNvSpPr>
          <p:nvPr>
            <p:ph type="sldNum" sz="quarter" idx="12"/>
          </p:nvPr>
        </p:nvSpPr>
        <p:spPr/>
        <p:txBody>
          <a:bodyPr/>
          <a:lstStyle/>
          <a:p>
            <a:fld id="{E071EAD1-FD30-0D42-883B-2B588120F9D8}" type="slidenum">
              <a:rPr lang="en-US" smtClean="0"/>
              <a:t>‹#›</a:t>
            </a:fld>
            <a:endParaRPr lang="en-US"/>
          </a:p>
        </p:txBody>
      </p:sp>
    </p:spTree>
    <p:extLst>
      <p:ext uri="{BB962C8B-B14F-4D97-AF65-F5344CB8AC3E}">
        <p14:creationId xmlns:p14="http://schemas.microsoft.com/office/powerpoint/2010/main" val="2349360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8390FF-3296-3C43-B65D-E841EF6F8B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92D22C-B1C1-4240-AF48-BB62E2476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F0B6F-2474-EE46-9A18-57E8E14AA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65068-004D-4448-97F7-AB46FC374801}" type="datetimeFigureOut">
              <a:rPr lang="en-US" smtClean="0"/>
              <a:t>10/22/21</a:t>
            </a:fld>
            <a:endParaRPr lang="en-US"/>
          </a:p>
        </p:txBody>
      </p:sp>
      <p:sp>
        <p:nvSpPr>
          <p:cNvPr id="5" name="Footer Placeholder 4">
            <a:extLst>
              <a:ext uri="{FF2B5EF4-FFF2-40B4-BE49-F238E27FC236}">
                <a16:creationId xmlns:a16="http://schemas.microsoft.com/office/drawing/2014/main" id="{849AFE23-6C36-294A-9ABF-953935485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E791A4-FB91-9849-94B8-AD481D625F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1EAD1-FD30-0D42-883B-2B588120F9D8}" type="slidenum">
              <a:rPr lang="en-US" smtClean="0"/>
              <a:t>‹#›</a:t>
            </a:fld>
            <a:endParaRPr lang="en-US"/>
          </a:p>
        </p:txBody>
      </p:sp>
    </p:spTree>
    <p:extLst>
      <p:ext uri="{BB962C8B-B14F-4D97-AF65-F5344CB8AC3E}">
        <p14:creationId xmlns:p14="http://schemas.microsoft.com/office/powerpoint/2010/main" val="4204036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huoquanChen/SpaceX_Project/blob/master/Data%20Wrangling_EDA.ipynb"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ZhuoquanChen/SpaceX_Project/blob/master/EDA%20with%20Data%20Visualization.ipynb"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ZhuoquanChen/SpaceX_Project/blob/master/EDA%20with%20SQL.ipynb"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ZhuoquanChen/SpaceX_Project/blob/master/EDA%20with%20SQL.ipynb"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ZhuoquanChen/SpaceX_Project/blob/master/Interactive_Visual_Analytics_with_Foliumn.ipynb" TargetMode="Externa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ZhuoquanChen/SpaceX_Project/blob/master/SpaceX_Machine%20Learning%20Prediction.ipynb"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ZhuoquanChen/SpaceX_Project/blob/master/Data_Collection_APIs.ipynb" TargetMode="External"/><Relationship Id="rId2" Type="http://schemas.openxmlformats.org/officeDocument/2006/relationships/hyperlink" Target="https://api.spacexdata.com/v4/launches/pas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ZhuoquanChen/SpaceX_Project/blob/master/Data%20Collection%20with%20Web%20Scraping.ipynb" TargetMode="External"/><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EA522-6D8D-7548-B222-023865F14561}"/>
              </a:ext>
            </a:extLst>
          </p:cNvPr>
          <p:cNvPicPr>
            <a:picLocks noChangeAspect="1"/>
          </p:cNvPicPr>
          <p:nvPr/>
        </p:nvPicPr>
        <p:blipFill>
          <a:blip r:embed="rId2"/>
          <a:stretch>
            <a:fillRect/>
          </a:stretch>
        </p:blipFill>
        <p:spPr>
          <a:xfrm>
            <a:off x="0" y="0"/>
            <a:ext cx="12192000" cy="6855480"/>
          </a:xfrm>
          <a:prstGeom prst="rect">
            <a:avLst/>
          </a:prstGeom>
        </p:spPr>
      </p:pic>
      <p:pic>
        <p:nvPicPr>
          <p:cNvPr id="9" name="Picture 8">
            <a:extLst>
              <a:ext uri="{FF2B5EF4-FFF2-40B4-BE49-F238E27FC236}">
                <a16:creationId xmlns:a16="http://schemas.microsoft.com/office/drawing/2014/main" id="{9F56358A-D009-FC4A-B516-3702FE000010}"/>
              </a:ext>
            </a:extLst>
          </p:cNvPr>
          <p:cNvPicPr>
            <a:picLocks noChangeAspect="1"/>
          </p:cNvPicPr>
          <p:nvPr/>
        </p:nvPicPr>
        <p:blipFill>
          <a:blip r:embed="rId3"/>
          <a:stretch>
            <a:fillRect/>
          </a:stretch>
        </p:blipFill>
        <p:spPr>
          <a:xfrm>
            <a:off x="838198" y="1295401"/>
            <a:ext cx="1441265" cy="600527"/>
          </a:xfrm>
          <a:prstGeom prst="rect">
            <a:avLst/>
          </a:prstGeom>
          <a:ln>
            <a:noFill/>
          </a:ln>
        </p:spPr>
      </p:pic>
      <p:sp>
        <p:nvSpPr>
          <p:cNvPr id="10" name="TextBox 9">
            <a:extLst>
              <a:ext uri="{FF2B5EF4-FFF2-40B4-BE49-F238E27FC236}">
                <a16:creationId xmlns:a16="http://schemas.microsoft.com/office/drawing/2014/main" id="{CDEB8D45-4AEC-DE4F-A36F-5D5CC7916CAA}"/>
              </a:ext>
            </a:extLst>
          </p:cNvPr>
          <p:cNvSpPr txBox="1"/>
          <p:nvPr/>
        </p:nvSpPr>
        <p:spPr>
          <a:xfrm>
            <a:off x="816426" y="2090056"/>
            <a:ext cx="5423280" cy="1169551"/>
          </a:xfrm>
          <a:prstGeom prst="rect">
            <a:avLst/>
          </a:prstGeom>
          <a:noFill/>
        </p:spPr>
        <p:txBody>
          <a:bodyPr wrap="none" rtlCol="0">
            <a:spAutoFit/>
          </a:bodyPr>
          <a:lstStyle/>
          <a:p>
            <a:r>
              <a:rPr lang="en-US" sz="45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SCIECEN </a:t>
            </a:r>
          </a:p>
          <a:p>
            <a:r>
              <a:rPr lang="en-US" sz="25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CAPSTONE PROJECT</a:t>
            </a:r>
          </a:p>
        </p:txBody>
      </p:sp>
      <p:sp>
        <p:nvSpPr>
          <p:cNvPr id="11" name="TextBox 10">
            <a:extLst>
              <a:ext uri="{FF2B5EF4-FFF2-40B4-BE49-F238E27FC236}">
                <a16:creationId xmlns:a16="http://schemas.microsoft.com/office/drawing/2014/main" id="{38FDF878-197E-F842-A87F-77E2CED396C8}"/>
              </a:ext>
            </a:extLst>
          </p:cNvPr>
          <p:cNvSpPr txBox="1"/>
          <p:nvPr/>
        </p:nvSpPr>
        <p:spPr>
          <a:xfrm>
            <a:off x="816425" y="3573219"/>
            <a:ext cx="5054269" cy="861774"/>
          </a:xfrm>
          <a:prstGeom prst="rect">
            <a:avLst/>
          </a:prstGeom>
          <a:noFill/>
        </p:spPr>
        <p:txBody>
          <a:bodyPr wrap="square" rtlCol="0">
            <a:spAutoFit/>
          </a:bodyPr>
          <a:lstStyle/>
          <a:p>
            <a:r>
              <a:rPr lang="en-US" sz="2500" dirty="0">
                <a:solidFill>
                  <a:schemeClr val="bg1"/>
                </a:solidFill>
                <a:latin typeface="Avenir Next Ultra Light" panose="020B0203020202020204" pitchFamily="34" charset="77"/>
                <a:cs typeface="Arial" panose="020B0604020202020204" pitchFamily="34" charset="0"/>
              </a:rPr>
              <a:t>PREDICTING THE LANDING </a:t>
            </a:r>
          </a:p>
          <a:p>
            <a:r>
              <a:rPr lang="en-US" sz="2500" dirty="0">
                <a:solidFill>
                  <a:schemeClr val="bg1"/>
                </a:solidFill>
                <a:latin typeface="Avenir Next Ultra Light" panose="020B0203020202020204" pitchFamily="34" charset="77"/>
                <a:cs typeface="Arial" panose="020B0604020202020204" pitchFamily="34" charset="0"/>
              </a:rPr>
              <a:t>OF FALCON 9 OF SPACEX</a:t>
            </a:r>
          </a:p>
        </p:txBody>
      </p:sp>
      <p:sp>
        <p:nvSpPr>
          <p:cNvPr id="12" name="TextBox 11">
            <a:extLst>
              <a:ext uri="{FF2B5EF4-FFF2-40B4-BE49-F238E27FC236}">
                <a16:creationId xmlns:a16="http://schemas.microsoft.com/office/drawing/2014/main" id="{64E2B544-A0A4-AF4A-94C4-CCAE88B4C86A}"/>
              </a:ext>
            </a:extLst>
          </p:cNvPr>
          <p:cNvSpPr txBox="1"/>
          <p:nvPr/>
        </p:nvSpPr>
        <p:spPr>
          <a:xfrm>
            <a:off x="827312" y="4434993"/>
            <a:ext cx="3276599" cy="276999"/>
          </a:xfrm>
          <a:prstGeom prst="rect">
            <a:avLst/>
          </a:prstGeom>
          <a:noFill/>
        </p:spPr>
        <p:txBody>
          <a:bodyPr wrap="square" rtlCol="0">
            <a:spAutoFit/>
          </a:bodyPr>
          <a:lstStyle/>
          <a:p>
            <a:r>
              <a:rPr lang="en-US" sz="1200" dirty="0">
                <a:solidFill>
                  <a:schemeClr val="bg1"/>
                </a:solidFill>
                <a:latin typeface="Avenir Next Ultra Light" panose="020B0203020202020204" pitchFamily="34" charset="77"/>
                <a:cs typeface="Arial" panose="020B0604020202020204" pitchFamily="34" charset="0"/>
              </a:rPr>
              <a:t>By </a:t>
            </a:r>
            <a:r>
              <a:rPr lang="en-US" sz="1200" dirty="0" err="1">
                <a:solidFill>
                  <a:schemeClr val="bg1"/>
                </a:solidFill>
                <a:latin typeface="Avenir Next Ultra Light" panose="020B0203020202020204" pitchFamily="34" charset="77"/>
                <a:cs typeface="Arial" panose="020B0604020202020204" pitchFamily="34" charset="0"/>
              </a:rPr>
              <a:t>Zhuoquan</a:t>
            </a:r>
            <a:r>
              <a:rPr lang="en-US" sz="1200" dirty="0">
                <a:solidFill>
                  <a:schemeClr val="bg1"/>
                </a:solidFill>
                <a:latin typeface="Avenir Next Ultra Light" panose="020B0203020202020204" pitchFamily="34" charset="77"/>
                <a:cs typeface="Arial" panose="020B0604020202020204" pitchFamily="34" charset="0"/>
              </a:rPr>
              <a:t> Chen, October 2021</a:t>
            </a:r>
          </a:p>
        </p:txBody>
      </p:sp>
    </p:spTree>
    <p:extLst>
      <p:ext uri="{BB962C8B-B14F-4D97-AF65-F5344CB8AC3E}">
        <p14:creationId xmlns:p14="http://schemas.microsoft.com/office/powerpoint/2010/main" val="1042510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295909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W</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RANGLING</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6" name="Rectangle 5">
            <a:extLst>
              <a:ext uri="{FF2B5EF4-FFF2-40B4-BE49-F238E27FC236}">
                <a16:creationId xmlns:a16="http://schemas.microsoft.com/office/drawing/2014/main" id="{04E2690C-52B6-044D-9550-05DBFC617D78}"/>
              </a:ext>
            </a:extLst>
          </p:cNvPr>
          <p:cNvSpPr/>
          <p:nvPr/>
        </p:nvSpPr>
        <p:spPr>
          <a:xfrm>
            <a:off x="914400" y="2100943"/>
            <a:ext cx="10232571" cy="2808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1E1ED2-8818-8243-B7F1-29CC9FB602E7}"/>
              </a:ext>
            </a:extLst>
          </p:cNvPr>
          <p:cNvPicPr>
            <a:picLocks noChangeAspect="1"/>
          </p:cNvPicPr>
          <p:nvPr/>
        </p:nvPicPr>
        <p:blipFill>
          <a:blip r:embed="rId2"/>
          <a:stretch>
            <a:fillRect/>
          </a:stretch>
        </p:blipFill>
        <p:spPr>
          <a:xfrm>
            <a:off x="1215570" y="2480934"/>
            <a:ext cx="9599610" cy="2130879"/>
          </a:xfrm>
          <a:prstGeom prst="rect">
            <a:avLst/>
          </a:prstGeom>
        </p:spPr>
      </p:pic>
      <p:sp>
        <p:nvSpPr>
          <p:cNvPr id="7" name="Rectangle 6">
            <a:extLst>
              <a:ext uri="{FF2B5EF4-FFF2-40B4-BE49-F238E27FC236}">
                <a16:creationId xmlns:a16="http://schemas.microsoft.com/office/drawing/2014/main" id="{D1B716D1-7CDC-D84B-9215-B543F1407B75}"/>
              </a:ext>
            </a:extLst>
          </p:cNvPr>
          <p:cNvSpPr/>
          <p:nvPr/>
        </p:nvSpPr>
        <p:spPr>
          <a:xfrm>
            <a:off x="10550988" y="5043227"/>
            <a:ext cx="646331" cy="246221"/>
          </a:xfrm>
          <a:prstGeom prst="rect">
            <a:avLst/>
          </a:prstGeom>
        </p:spPr>
        <p:txBody>
          <a:bodyPr wrap="none">
            <a:spAutoFit/>
          </a:bodyPr>
          <a:lstStyle/>
          <a:p>
            <a:pPr>
              <a:spcBef>
                <a:spcPts val="600"/>
              </a:spcBef>
            </a:pPr>
            <a:r>
              <a:rPr lang="en-US" altLang="zh-CN" sz="1000" i="1" dirty="0">
                <a:latin typeface="Courier New" panose="02070309020205020404" pitchFamily="49" charset="0"/>
                <a:cs typeface="Courier New" panose="02070309020205020404" pitchFamily="49" charset="0"/>
                <a:hlinkClick r:id="rId3"/>
              </a:rPr>
              <a:t>GitHub</a:t>
            </a:r>
            <a:endParaRPr lang="en-US" altLang="zh-CN" sz="10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066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5136242"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EDA</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WITH</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VISUALIZATION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6" name="Rectangle 5">
            <a:extLst>
              <a:ext uri="{FF2B5EF4-FFF2-40B4-BE49-F238E27FC236}">
                <a16:creationId xmlns:a16="http://schemas.microsoft.com/office/drawing/2014/main" id="{04E2690C-52B6-044D-9550-05DBFC617D78}"/>
              </a:ext>
            </a:extLst>
          </p:cNvPr>
          <p:cNvSpPr/>
          <p:nvPr/>
        </p:nvSpPr>
        <p:spPr>
          <a:xfrm>
            <a:off x="1382495" y="1152218"/>
            <a:ext cx="9383486" cy="2355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B716D1-7CDC-D84B-9215-B543F1407B75}"/>
              </a:ext>
            </a:extLst>
          </p:cNvPr>
          <p:cNvSpPr/>
          <p:nvPr/>
        </p:nvSpPr>
        <p:spPr>
          <a:xfrm>
            <a:off x="1282449" y="6101847"/>
            <a:ext cx="646331" cy="246221"/>
          </a:xfrm>
          <a:prstGeom prst="rect">
            <a:avLst/>
          </a:prstGeom>
        </p:spPr>
        <p:txBody>
          <a:bodyPr wrap="none">
            <a:spAutoFit/>
          </a:bodyPr>
          <a:lstStyle/>
          <a:p>
            <a:pPr>
              <a:spcBef>
                <a:spcPts val="600"/>
              </a:spcBef>
            </a:pPr>
            <a:r>
              <a:rPr lang="en-US" altLang="zh-CN" sz="1000" i="1" dirty="0">
                <a:latin typeface="Courier New" panose="02070309020205020404" pitchFamily="49" charset="0"/>
                <a:cs typeface="Courier New" panose="02070309020205020404" pitchFamily="49" charset="0"/>
                <a:hlinkClick r:id="rId2"/>
              </a:rPr>
              <a:t>GitHub</a:t>
            </a:r>
            <a:endParaRPr lang="en-US" altLang="zh-CN" sz="1000" i="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F072FAA7-71B7-614B-A7CF-E215319ED0B4}"/>
              </a:ext>
            </a:extLst>
          </p:cNvPr>
          <p:cNvPicPr>
            <a:picLocks noChangeAspect="1"/>
          </p:cNvPicPr>
          <p:nvPr/>
        </p:nvPicPr>
        <p:blipFill>
          <a:blip r:embed="rId3"/>
          <a:stretch>
            <a:fillRect/>
          </a:stretch>
        </p:blipFill>
        <p:spPr>
          <a:xfrm>
            <a:off x="1605615" y="1638321"/>
            <a:ext cx="8959266" cy="1821553"/>
          </a:xfrm>
          <a:prstGeom prst="rect">
            <a:avLst/>
          </a:prstGeom>
        </p:spPr>
      </p:pic>
      <p:pic>
        <p:nvPicPr>
          <p:cNvPr id="9" name="Picture 8">
            <a:extLst>
              <a:ext uri="{FF2B5EF4-FFF2-40B4-BE49-F238E27FC236}">
                <a16:creationId xmlns:a16="http://schemas.microsoft.com/office/drawing/2014/main" id="{418C7840-B668-154E-A1DA-05AF32AF7E2B}"/>
              </a:ext>
            </a:extLst>
          </p:cNvPr>
          <p:cNvPicPr>
            <a:picLocks noChangeAspect="1"/>
          </p:cNvPicPr>
          <p:nvPr/>
        </p:nvPicPr>
        <p:blipFill>
          <a:blip r:embed="rId4"/>
          <a:stretch>
            <a:fillRect/>
          </a:stretch>
        </p:blipFill>
        <p:spPr>
          <a:xfrm>
            <a:off x="1611095" y="4200502"/>
            <a:ext cx="8949366" cy="1811653"/>
          </a:xfrm>
          <a:prstGeom prst="rect">
            <a:avLst/>
          </a:prstGeom>
        </p:spPr>
      </p:pic>
      <p:sp>
        <p:nvSpPr>
          <p:cNvPr id="13" name="Rectangle 12">
            <a:extLst>
              <a:ext uri="{FF2B5EF4-FFF2-40B4-BE49-F238E27FC236}">
                <a16:creationId xmlns:a16="http://schemas.microsoft.com/office/drawing/2014/main" id="{BC2E2AA6-296A-2B42-8650-320CCB393E1C}"/>
              </a:ext>
            </a:extLst>
          </p:cNvPr>
          <p:cNvSpPr/>
          <p:nvPr/>
        </p:nvSpPr>
        <p:spPr>
          <a:xfrm>
            <a:off x="1382495" y="3688588"/>
            <a:ext cx="9383486" cy="2355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A5059B-177F-2341-BB42-6DED942BAB78}"/>
              </a:ext>
            </a:extLst>
          </p:cNvPr>
          <p:cNvSpPr/>
          <p:nvPr/>
        </p:nvSpPr>
        <p:spPr>
          <a:xfrm>
            <a:off x="3200409" y="1240286"/>
            <a:ext cx="6814458" cy="307777"/>
          </a:xfrm>
          <a:prstGeom prst="rect">
            <a:avLst/>
          </a:prstGeom>
        </p:spPr>
        <p:txBody>
          <a:bodyPr wrap="square">
            <a:spAutoFit/>
          </a:bodyPr>
          <a:lstStyle/>
          <a:p>
            <a:r>
              <a:rPr lang="en-US" sz="1400" dirty="0">
                <a:latin typeface="Avenir Medium" panose="02000503020000020003" pitchFamily="2" charset="0"/>
                <a:ea typeface="BigYoungBoldGB2.0" panose="02010604000000000000" pitchFamily="2" charset="-122"/>
              </a:rPr>
              <a:t>Visualize the relationship between Flight Number and Launch Site</a:t>
            </a:r>
          </a:p>
        </p:txBody>
      </p:sp>
      <p:sp>
        <p:nvSpPr>
          <p:cNvPr id="15" name="Rectangle 14">
            <a:extLst>
              <a:ext uri="{FF2B5EF4-FFF2-40B4-BE49-F238E27FC236}">
                <a16:creationId xmlns:a16="http://schemas.microsoft.com/office/drawing/2014/main" id="{8D803F27-0733-3043-AF1D-3D6D6BA3ABF0}"/>
              </a:ext>
            </a:extLst>
          </p:cNvPr>
          <p:cNvSpPr/>
          <p:nvPr/>
        </p:nvSpPr>
        <p:spPr>
          <a:xfrm>
            <a:off x="3576671" y="3769667"/>
            <a:ext cx="4886274" cy="307777"/>
          </a:xfrm>
          <a:prstGeom prst="rect">
            <a:avLst/>
          </a:prstGeom>
        </p:spPr>
        <p:txBody>
          <a:bodyPr wrap="none">
            <a:spAutoFit/>
          </a:bodyPr>
          <a:lstStyle/>
          <a:p>
            <a:r>
              <a:rPr lang="en-US" sz="1400" dirty="0">
                <a:latin typeface="Avenir Medium" panose="02000503020000020003" pitchFamily="2" charset="0"/>
                <a:ea typeface="BigYoungBoldGB2.0" panose="02010604000000000000" pitchFamily="2" charset="-122"/>
              </a:rPr>
              <a:t>Visualize the relationship between Payload and Orbit type</a:t>
            </a:r>
          </a:p>
        </p:txBody>
      </p:sp>
    </p:spTree>
    <p:extLst>
      <p:ext uri="{BB962C8B-B14F-4D97-AF65-F5344CB8AC3E}">
        <p14:creationId xmlns:p14="http://schemas.microsoft.com/office/powerpoint/2010/main" val="2963930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5136242"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EDA</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WITH</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VISUALIZATION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6" name="Rectangle 5">
            <a:extLst>
              <a:ext uri="{FF2B5EF4-FFF2-40B4-BE49-F238E27FC236}">
                <a16:creationId xmlns:a16="http://schemas.microsoft.com/office/drawing/2014/main" id="{04E2690C-52B6-044D-9550-05DBFC617D78}"/>
              </a:ext>
            </a:extLst>
          </p:cNvPr>
          <p:cNvSpPr/>
          <p:nvPr/>
        </p:nvSpPr>
        <p:spPr>
          <a:xfrm>
            <a:off x="1382495" y="1094709"/>
            <a:ext cx="9383486" cy="337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B716D1-7CDC-D84B-9215-B543F1407B75}"/>
              </a:ext>
            </a:extLst>
          </p:cNvPr>
          <p:cNvSpPr/>
          <p:nvPr/>
        </p:nvSpPr>
        <p:spPr>
          <a:xfrm>
            <a:off x="1282449" y="6404490"/>
            <a:ext cx="646331" cy="246221"/>
          </a:xfrm>
          <a:prstGeom prst="rect">
            <a:avLst/>
          </a:prstGeom>
        </p:spPr>
        <p:txBody>
          <a:bodyPr wrap="none">
            <a:spAutoFit/>
          </a:bodyPr>
          <a:lstStyle/>
          <a:p>
            <a:pPr>
              <a:spcBef>
                <a:spcPts val="600"/>
              </a:spcBef>
            </a:pPr>
            <a:r>
              <a:rPr lang="en-US" altLang="zh-CN" sz="1000" i="1" dirty="0">
                <a:latin typeface="Courier New" panose="02070309020205020404" pitchFamily="49" charset="0"/>
                <a:cs typeface="Courier New" panose="02070309020205020404" pitchFamily="49" charset="0"/>
                <a:hlinkClick r:id="rId2"/>
              </a:rPr>
              <a:t>GitHub</a:t>
            </a:r>
            <a:endParaRPr lang="en-US" altLang="zh-CN" sz="1000" i="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BC2E2AA6-296A-2B42-8650-320CCB393E1C}"/>
              </a:ext>
            </a:extLst>
          </p:cNvPr>
          <p:cNvSpPr/>
          <p:nvPr/>
        </p:nvSpPr>
        <p:spPr>
          <a:xfrm>
            <a:off x="1382495" y="4548658"/>
            <a:ext cx="9383486" cy="1820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A5059B-177F-2341-BB42-6DED942BAB78}"/>
              </a:ext>
            </a:extLst>
          </p:cNvPr>
          <p:cNvSpPr/>
          <p:nvPr/>
        </p:nvSpPr>
        <p:spPr>
          <a:xfrm>
            <a:off x="3836163" y="1179764"/>
            <a:ext cx="4110408" cy="307777"/>
          </a:xfrm>
          <a:prstGeom prst="rect">
            <a:avLst/>
          </a:prstGeom>
        </p:spPr>
        <p:txBody>
          <a:bodyPr wrap="square">
            <a:spAutoFit/>
          </a:bodyPr>
          <a:lstStyle/>
          <a:p>
            <a:r>
              <a:rPr lang="en-US" sz="1400" dirty="0">
                <a:latin typeface="Avenir Medium" panose="02000503020000020003" pitchFamily="2" charset="0"/>
                <a:ea typeface="BigYoungBoldGB2.0" panose="02010604000000000000" pitchFamily="2" charset="-122"/>
              </a:rPr>
              <a:t>Where launch sites begin with the string 'CCA</a:t>
            </a:r>
            <a:r>
              <a:rPr lang="en-US" sz="1400" dirty="0">
                <a:latin typeface="BigYoungBoldGB2.0" panose="02010604000000000000" pitchFamily="2" charset="-122"/>
                <a:ea typeface="BigYoungBoldGB2.0" panose="02010604000000000000" pitchFamily="2" charset="-122"/>
              </a:rPr>
              <a:t>'</a:t>
            </a:r>
          </a:p>
        </p:txBody>
      </p:sp>
      <p:sp>
        <p:nvSpPr>
          <p:cNvPr id="15" name="Rectangle 14">
            <a:extLst>
              <a:ext uri="{FF2B5EF4-FFF2-40B4-BE49-F238E27FC236}">
                <a16:creationId xmlns:a16="http://schemas.microsoft.com/office/drawing/2014/main" id="{8D803F27-0733-3043-AF1D-3D6D6BA3ABF0}"/>
              </a:ext>
            </a:extLst>
          </p:cNvPr>
          <p:cNvSpPr/>
          <p:nvPr/>
        </p:nvSpPr>
        <p:spPr>
          <a:xfrm>
            <a:off x="2950938" y="3766172"/>
            <a:ext cx="6086923" cy="307777"/>
          </a:xfrm>
          <a:prstGeom prst="rect">
            <a:avLst/>
          </a:prstGeom>
        </p:spPr>
        <p:txBody>
          <a:bodyPr wrap="none">
            <a:spAutoFit/>
          </a:bodyPr>
          <a:lstStyle/>
          <a:p>
            <a:r>
              <a:rPr lang="en-US" sz="1400" dirty="0">
                <a:latin typeface="BigYoungBoldGB2.0" panose="02010604000000000000" pitchFamily="2" charset="-122"/>
                <a:ea typeface="BigYoungBoldGB2.0" panose="02010604000000000000" pitchFamily="2" charset="-122"/>
              </a:rPr>
              <a:t>Visualize the relationship between Payload and Orbit type</a:t>
            </a:r>
          </a:p>
        </p:txBody>
      </p:sp>
      <p:pic>
        <p:nvPicPr>
          <p:cNvPr id="17" name="Picture 16">
            <a:extLst>
              <a:ext uri="{FF2B5EF4-FFF2-40B4-BE49-F238E27FC236}">
                <a16:creationId xmlns:a16="http://schemas.microsoft.com/office/drawing/2014/main" id="{930A4B1E-3C13-3441-A376-0ED9DD026D73}"/>
              </a:ext>
            </a:extLst>
          </p:cNvPr>
          <p:cNvPicPr>
            <a:picLocks noChangeAspect="1"/>
          </p:cNvPicPr>
          <p:nvPr/>
        </p:nvPicPr>
        <p:blipFill>
          <a:blip r:embed="rId3"/>
          <a:stretch>
            <a:fillRect/>
          </a:stretch>
        </p:blipFill>
        <p:spPr>
          <a:xfrm>
            <a:off x="1605614" y="1504611"/>
            <a:ext cx="8870836" cy="2960202"/>
          </a:xfrm>
          <a:prstGeom prst="rect">
            <a:avLst/>
          </a:prstGeom>
        </p:spPr>
      </p:pic>
      <p:pic>
        <p:nvPicPr>
          <p:cNvPr id="5" name="Picture 4">
            <a:extLst>
              <a:ext uri="{FF2B5EF4-FFF2-40B4-BE49-F238E27FC236}">
                <a16:creationId xmlns:a16="http://schemas.microsoft.com/office/drawing/2014/main" id="{D81B5B8E-6CE6-4044-99A6-6C2B6A687562}"/>
              </a:ext>
            </a:extLst>
          </p:cNvPr>
          <p:cNvPicPr>
            <a:picLocks noChangeAspect="1"/>
          </p:cNvPicPr>
          <p:nvPr/>
        </p:nvPicPr>
        <p:blipFill>
          <a:blip r:embed="rId4"/>
          <a:stretch>
            <a:fillRect/>
          </a:stretch>
        </p:blipFill>
        <p:spPr>
          <a:xfrm>
            <a:off x="1605614" y="4967859"/>
            <a:ext cx="8854072" cy="1308099"/>
          </a:xfrm>
          <a:prstGeom prst="rect">
            <a:avLst/>
          </a:prstGeom>
        </p:spPr>
      </p:pic>
      <p:sp>
        <p:nvSpPr>
          <p:cNvPr id="16" name="Rectangle 15">
            <a:extLst>
              <a:ext uri="{FF2B5EF4-FFF2-40B4-BE49-F238E27FC236}">
                <a16:creationId xmlns:a16="http://schemas.microsoft.com/office/drawing/2014/main" id="{62D81EC7-6A0D-3143-B2CE-BC9993A11DF3}"/>
              </a:ext>
            </a:extLst>
          </p:cNvPr>
          <p:cNvSpPr/>
          <p:nvPr/>
        </p:nvSpPr>
        <p:spPr>
          <a:xfrm>
            <a:off x="3213482" y="4626142"/>
            <a:ext cx="5952290" cy="307777"/>
          </a:xfrm>
          <a:prstGeom prst="rect">
            <a:avLst/>
          </a:prstGeom>
        </p:spPr>
        <p:txBody>
          <a:bodyPr wrap="square">
            <a:spAutoFit/>
          </a:bodyPr>
          <a:lstStyle/>
          <a:p>
            <a:r>
              <a:rPr lang="en-US" sz="1400" dirty="0">
                <a:latin typeface="Avenir Medium" panose="02000503020000020003" pitchFamily="2" charset="0"/>
                <a:ea typeface="BigYoungBoldGB2.0" panose="02010604000000000000" pitchFamily="2" charset="-122"/>
              </a:rPr>
              <a:t>The total payload mass carried by boosters launched by NASA (CRS)</a:t>
            </a:r>
          </a:p>
        </p:txBody>
      </p:sp>
    </p:spTree>
    <p:extLst>
      <p:ext uri="{BB962C8B-B14F-4D97-AF65-F5344CB8AC3E}">
        <p14:creationId xmlns:p14="http://schemas.microsoft.com/office/powerpoint/2010/main" val="151007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BUILD AN INTERACTIVE MAP WITH FOLIUM</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6" name="Rectangle 5">
            <a:extLst>
              <a:ext uri="{FF2B5EF4-FFF2-40B4-BE49-F238E27FC236}">
                <a16:creationId xmlns:a16="http://schemas.microsoft.com/office/drawing/2014/main" id="{04E2690C-52B6-044D-9550-05DBFC617D78}"/>
              </a:ext>
            </a:extLst>
          </p:cNvPr>
          <p:cNvSpPr/>
          <p:nvPr/>
        </p:nvSpPr>
        <p:spPr>
          <a:xfrm>
            <a:off x="1382495" y="1094709"/>
            <a:ext cx="9383486" cy="337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B716D1-7CDC-D84B-9215-B543F1407B75}"/>
              </a:ext>
            </a:extLst>
          </p:cNvPr>
          <p:cNvSpPr/>
          <p:nvPr/>
        </p:nvSpPr>
        <p:spPr>
          <a:xfrm>
            <a:off x="1282449" y="6404490"/>
            <a:ext cx="646331" cy="246221"/>
          </a:xfrm>
          <a:prstGeom prst="rect">
            <a:avLst/>
          </a:prstGeom>
        </p:spPr>
        <p:txBody>
          <a:bodyPr wrap="none">
            <a:spAutoFit/>
          </a:bodyPr>
          <a:lstStyle/>
          <a:p>
            <a:pPr>
              <a:spcBef>
                <a:spcPts val="600"/>
              </a:spcBef>
            </a:pPr>
            <a:r>
              <a:rPr lang="en-US" altLang="zh-CN" sz="1000" i="1" dirty="0">
                <a:latin typeface="Courier New" panose="02070309020205020404" pitchFamily="49" charset="0"/>
                <a:cs typeface="Courier New" panose="02070309020205020404" pitchFamily="49" charset="0"/>
                <a:hlinkClick r:id="rId2"/>
              </a:rPr>
              <a:t>GitHub</a:t>
            </a:r>
            <a:endParaRPr lang="en-US" altLang="zh-CN" sz="1000" i="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BC2E2AA6-296A-2B42-8650-320CCB393E1C}"/>
              </a:ext>
            </a:extLst>
          </p:cNvPr>
          <p:cNvSpPr/>
          <p:nvPr/>
        </p:nvSpPr>
        <p:spPr>
          <a:xfrm>
            <a:off x="1382495" y="4548658"/>
            <a:ext cx="9383486" cy="18201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A5059B-177F-2341-BB42-6DED942BAB78}"/>
              </a:ext>
            </a:extLst>
          </p:cNvPr>
          <p:cNvSpPr/>
          <p:nvPr/>
        </p:nvSpPr>
        <p:spPr>
          <a:xfrm>
            <a:off x="3890593" y="1186057"/>
            <a:ext cx="4034208" cy="307777"/>
          </a:xfrm>
          <a:prstGeom prst="rect">
            <a:avLst/>
          </a:prstGeom>
        </p:spPr>
        <p:txBody>
          <a:bodyPr wrap="square">
            <a:spAutoFit/>
          </a:bodyPr>
          <a:lstStyle/>
          <a:p>
            <a:r>
              <a:rPr lang="en-US" sz="1400" dirty="0">
                <a:latin typeface="Avenir Medium" panose="02000503020000020003" pitchFamily="2" charset="0"/>
                <a:ea typeface="BigYoungBoldGB2.0" panose="02010604000000000000" pitchFamily="2" charset="-122"/>
              </a:rPr>
              <a:t>Where launch sites begin with the string 'CCA'</a:t>
            </a:r>
          </a:p>
        </p:txBody>
      </p:sp>
      <p:sp>
        <p:nvSpPr>
          <p:cNvPr id="15" name="Rectangle 14">
            <a:extLst>
              <a:ext uri="{FF2B5EF4-FFF2-40B4-BE49-F238E27FC236}">
                <a16:creationId xmlns:a16="http://schemas.microsoft.com/office/drawing/2014/main" id="{8D803F27-0733-3043-AF1D-3D6D6BA3ABF0}"/>
              </a:ext>
            </a:extLst>
          </p:cNvPr>
          <p:cNvSpPr/>
          <p:nvPr/>
        </p:nvSpPr>
        <p:spPr>
          <a:xfrm>
            <a:off x="2950938" y="3766172"/>
            <a:ext cx="6086923" cy="307777"/>
          </a:xfrm>
          <a:prstGeom prst="rect">
            <a:avLst/>
          </a:prstGeom>
        </p:spPr>
        <p:txBody>
          <a:bodyPr wrap="none">
            <a:spAutoFit/>
          </a:bodyPr>
          <a:lstStyle/>
          <a:p>
            <a:r>
              <a:rPr lang="en-US" sz="1400" dirty="0">
                <a:latin typeface="BigYoungBoldGB2.0" panose="02010604000000000000" pitchFamily="2" charset="-122"/>
                <a:ea typeface="BigYoungBoldGB2.0" panose="02010604000000000000" pitchFamily="2" charset="-122"/>
              </a:rPr>
              <a:t>Visualize the relationship between Payload and Orbit type</a:t>
            </a:r>
          </a:p>
        </p:txBody>
      </p:sp>
      <p:pic>
        <p:nvPicPr>
          <p:cNvPr id="17" name="Picture 16">
            <a:extLst>
              <a:ext uri="{FF2B5EF4-FFF2-40B4-BE49-F238E27FC236}">
                <a16:creationId xmlns:a16="http://schemas.microsoft.com/office/drawing/2014/main" id="{930A4B1E-3C13-3441-A376-0ED9DD026D73}"/>
              </a:ext>
            </a:extLst>
          </p:cNvPr>
          <p:cNvPicPr>
            <a:picLocks noChangeAspect="1"/>
          </p:cNvPicPr>
          <p:nvPr/>
        </p:nvPicPr>
        <p:blipFill>
          <a:blip r:embed="rId3"/>
          <a:stretch>
            <a:fillRect/>
          </a:stretch>
        </p:blipFill>
        <p:spPr>
          <a:xfrm>
            <a:off x="1605614" y="1504611"/>
            <a:ext cx="8870836" cy="2960202"/>
          </a:xfrm>
          <a:prstGeom prst="rect">
            <a:avLst/>
          </a:prstGeom>
        </p:spPr>
      </p:pic>
      <p:pic>
        <p:nvPicPr>
          <p:cNvPr id="5" name="Picture 4">
            <a:extLst>
              <a:ext uri="{FF2B5EF4-FFF2-40B4-BE49-F238E27FC236}">
                <a16:creationId xmlns:a16="http://schemas.microsoft.com/office/drawing/2014/main" id="{D81B5B8E-6CE6-4044-99A6-6C2B6A687562}"/>
              </a:ext>
            </a:extLst>
          </p:cNvPr>
          <p:cNvPicPr>
            <a:picLocks noChangeAspect="1"/>
          </p:cNvPicPr>
          <p:nvPr/>
        </p:nvPicPr>
        <p:blipFill>
          <a:blip r:embed="rId4"/>
          <a:stretch>
            <a:fillRect/>
          </a:stretch>
        </p:blipFill>
        <p:spPr>
          <a:xfrm>
            <a:off x="1605614" y="4967859"/>
            <a:ext cx="8854072" cy="1308099"/>
          </a:xfrm>
          <a:prstGeom prst="rect">
            <a:avLst/>
          </a:prstGeom>
        </p:spPr>
      </p:pic>
      <p:sp>
        <p:nvSpPr>
          <p:cNvPr id="16" name="Rectangle 15">
            <a:extLst>
              <a:ext uri="{FF2B5EF4-FFF2-40B4-BE49-F238E27FC236}">
                <a16:creationId xmlns:a16="http://schemas.microsoft.com/office/drawing/2014/main" id="{62D81EC7-6A0D-3143-B2CE-BC9993A11DF3}"/>
              </a:ext>
            </a:extLst>
          </p:cNvPr>
          <p:cNvSpPr/>
          <p:nvPr/>
        </p:nvSpPr>
        <p:spPr>
          <a:xfrm>
            <a:off x="3169941" y="4625943"/>
            <a:ext cx="5745461" cy="307777"/>
          </a:xfrm>
          <a:prstGeom prst="rect">
            <a:avLst/>
          </a:prstGeom>
        </p:spPr>
        <p:txBody>
          <a:bodyPr wrap="square">
            <a:spAutoFit/>
          </a:bodyPr>
          <a:lstStyle/>
          <a:p>
            <a:r>
              <a:rPr lang="en-US" sz="1400" dirty="0">
                <a:latin typeface="Avenir Medium" panose="02000503020000020003" pitchFamily="2" charset="0"/>
                <a:ea typeface="BigYoungBoldGB2.0" panose="02010604000000000000" pitchFamily="2" charset="-122"/>
              </a:rPr>
              <a:t>The total payload mass carried by boosters launched by NASA (CRS)</a:t>
            </a:r>
          </a:p>
        </p:txBody>
      </p:sp>
    </p:spTree>
    <p:extLst>
      <p:ext uri="{BB962C8B-B14F-4D97-AF65-F5344CB8AC3E}">
        <p14:creationId xmlns:p14="http://schemas.microsoft.com/office/powerpoint/2010/main" val="154601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BUILD AN INTERACTIVE MAP WITH FOLIUM</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D1B716D1-7CDC-D84B-9215-B543F1407B75}"/>
              </a:ext>
            </a:extLst>
          </p:cNvPr>
          <p:cNvSpPr/>
          <p:nvPr/>
        </p:nvSpPr>
        <p:spPr>
          <a:xfrm>
            <a:off x="2131535" y="6014582"/>
            <a:ext cx="646331" cy="246221"/>
          </a:xfrm>
          <a:prstGeom prst="rect">
            <a:avLst/>
          </a:prstGeom>
        </p:spPr>
        <p:txBody>
          <a:bodyPr wrap="none">
            <a:spAutoFit/>
          </a:bodyPr>
          <a:lstStyle/>
          <a:p>
            <a:pPr>
              <a:spcBef>
                <a:spcPts val="600"/>
              </a:spcBef>
            </a:pPr>
            <a:r>
              <a:rPr lang="en-US" altLang="zh-CN" sz="1000" i="1" dirty="0">
                <a:latin typeface="Courier New" panose="02070309020205020404" pitchFamily="49" charset="0"/>
                <a:cs typeface="Courier New" panose="02070309020205020404" pitchFamily="49" charset="0"/>
                <a:hlinkClick r:id="rId2"/>
              </a:rPr>
              <a:t>GitHub</a:t>
            </a:r>
            <a:endParaRPr lang="en-US" altLang="zh-CN" sz="1000" i="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48C8CB3C-ED31-C64C-9B45-349A7E1C0A67}"/>
              </a:ext>
            </a:extLst>
          </p:cNvPr>
          <p:cNvPicPr>
            <a:picLocks noChangeAspect="1"/>
          </p:cNvPicPr>
          <p:nvPr/>
        </p:nvPicPr>
        <p:blipFill>
          <a:blip r:embed="rId3"/>
          <a:stretch>
            <a:fillRect/>
          </a:stretch>
        </p:blipFill>
        <p:spPr>
          <a:xfrm>
            <a:off x="2235470" y="3654429"/>
            <a:ext cx="3790147" cy="2290066"/>
          </a:xfrm>
          <a:prstGeom prst="rect">
            <a:avLst/>
          </a:prstGeom>
        </p:spPr>
      </p:pic>
      <p:pic>
        <p:nvPicPr>
          <p:cNvPr id="8" name="Picture 7">
            <a:extLst>
              <a:ext uri="{FF2B5EF4-FFF2-40B4-BE49-F238E27FC236}">
                <a16:creationId xmlns:a16="http://schemas.microsoft.com/office/drawing/2014/main" id="{A0DF23FB-E97B-8742-AAB9-FFC052D5EF7E}"/>
              </a:ext>
            </a:extLst>
          </p:cNvPr>
          <p:cNvPicPr>
            <a:picLocks noChangeAspect="1"/>
          </p:cNvPicPr>
          <p:nvPr/>
        </p:nvPicPr>
        <p:blipFill>
          <a:blip r:embed="rId4"/>
          <a:stretch>
            <a:fillRect/>
          </a:stretch>
        </p:blipFill>
        <p:spPr>
          <a:xfrm>
            <a:off x="6096000" y="1306559"/>
            <a:ext cx="3794586" cy="2290066"/>
          </a:xfrm>
          <a:prstGeom prst="rect">
            <a:avLst/>
          </a:prstGeom>
        </p:spPr>
      </p:pic>
      <p:pic>
        <p:nvPicPr>
          <p:cNvPr id="12" name="Picture 11">
            <a:extLst>
              <a:ext uri="{FF2B5EF4-FFF2-40B4-BE49-F238E27FC236}">
                <a16:creationId xmlns:a16="http://schemas.microsoft.com/office/drawing/2014/main" id="{73FFAE9A-F9DD-F94A-B1B9-A188E6D659B1}"/>
              </a:ext>
            </a:extLst>
          </p:cNvPr>
          <p:cNvPicPr>
            <a:picLocks noChangeAspect="1"/>
          </p:cNvPicPr>
          <p:nvPr/>
        </p:nvPicPr>
        <p:blipFill>
          <a:blip r:embed="rId5"/>
          <a:stretch>
            <a:fillRect/>
          </a:stretch>
        </p:blipFill>
        <p:spPr>
          <a:xfrm>
            <a:off x="6096000" y="3654429"/>
            <a:ext cx="3805252" cy="2301887"/>
          </a:xfrm>
          <a:prstGeom prst="rect">
            <a:avLst/>
          </a:prstGeom>
        </p:spPr>
      </p:pic>
      <p:pic>
        <p:nvPicPr>
          <p:cNvPr id="19" name="Picture 18">
            <a:extLst>
              <a:ext uri="{FF2B5EF4-FFF2-40B4-BE49-F238E27FC236}">
                <a16:creationId xmlns:a16="http://schemas.microsoft.com/office/drawing/2014/main" id="{F28D6097-E1B5-B441-BCD8-052556785D26}"/>
              </a:ext>
            </a:extLst>
          </p:cNvPr>
          <p:cNvPicPr>
            <a:picLocks noChangeAspect="1"/>
          </p:cNvPicPr>
          <p:nvPr/>
        </p:nvPicPr>
        <p:blipFill>
          <a:blip r:embed="rId6"/>
          <a:stretch>
            <a:fillRect/>
          </a:stretch>
        </p:blipFill>
        <p:spPr>
          <a:xfrm>
            <a:off x="2245533" y="1294276"/>
            <a:ext cx="3781271" cy="2290066"/>
          </a:xfrm>
          <a:prstGeom prst="rect">
            <a:avLst/>
          </a:prstGeom>
        </p:spPr>
      </p:pic>
      <p:sp>
        <p:nvSpPr>
          <p:cNvPr id="20" name="TextBox 19">
            <a:extLst>
              <a:ext uri="{FF2B5EF4-FFF2-40B4-BE49-F238E27FC236}">
                <a16:creationId xmlns:a16="http://schemas.microsoft.com/office/drawing/2014/main" id="{6FCD6695-E890-9D44-96E4-7B170FE708E6}"/>
              </a:ext>
            </a:extLst>
          </p:cNvPr>
          <p:cNvSpPr txBox="1"/>
          <p:nvPr/>
        </p:nvSpPr>
        <p:spPr>
          <a:xfrm>
            <a:off x="1514249" y="1240972"/>
            <a:ext cx="696686" cy="553998"/>
          </a:xfrm>
          <a:prstGeom prst="rect">
            <a:avLst/>
          </a:prstGeom>
          <a:noFill/>
        </p:spPr>
        <p:txBody>
          <a:bodyPr wrap="square" rtlCol="0">
            <a:spAutoFit/>
          </a:bodyPr>
          <a:lstStyle/>
          <a:p>
            <a:r>
              <a:rPr lang="en-US" sz="600" dirty="0"/>
              <a:t>an initial center location to be NASA Johnson Space Center at Houston, Texas.</a:t>
            </a:r>
          </a:p>
        </p:txBody>
      </p:sp>
      <p:sp>
        <p:nvSpPr>
          <p:cNvPr id="21" name="TextBox 20">
            <a:extLst>
              <a:ext uri="{FF2B5EF4-FFF2-40B4-BE49-F238E27FC236}">
                <a16:creationId xmlns:a16="http://schemas.microsoft.com/office/drawing/2014/main" id="{10C5AD39-7D2D-454B-B2AC-1917DDAA8CC2}"/>
              </a:ext>
            </a:extLst>
          </p:cNvPr>
          <p:cNvSpPr txBox="1"/>
          <p:nvPr/>
        </p:nvSpPr>
        <p:spPr>
          <a:xfrm>
            <a:off x="9928910" y="1240972"/>
            <a:ext cx="696686" cy="276999"/>
          </a:xfrm>
          <a:prstGeom prst="rect">
            <a:avLst/>
          </a:prstGeom>
          <a:noFill/>
        </p:spPr>
        <p:txBody>
          <a:bodyPr wrap="square" rtlCol="0">
            <a:spAutoFit/>
          </a:bodyPr>
          <a:lstStyle/>
          <a:p>
            <a:r>
              <a:rPr lang="en-US" sz="600" dirty="0"/>
              <a:t>Mark all launch sites on a map</a:t>
            </a:r>
          </a:p>
        </p:txBody>
      </p:sp>
      <p:sp>
        <p:nvSpPr>
          <p:cNvPr id="22" name="TextBox 21">
            <a:extLst>
              <a:ext uri="{FF2B5EF4-FFF2-40B4-BE49-F238E27FC236}">
                <a16:creationId xmlns:a16="http://schemas.microsoft.com/office/drawing/2014/main" id="{9CB8BDFA-819B-6F46-BF47-16B518F9C6E1}"/>
              </a:ext>
            </a:extLst>
          </p:cNvPr>
          <p:cNvSpPr txBox="1"/>
          <p:nvPr/>
        </p:nvSpPr>
        <p:spPr>
          <a:xfrm>
            <a:off x="1525139" y="3592286"/>
            <a:ext cx="696686" cy="369332"/>
          </a:xfrm>
          <a:prstGeom prst="rect">
            <a:avLst/>
          </a:prstGeom>
          <a:noFill/>
        </p:spPr>
        <p:txBody>
          <a:bodyPr wrap="square" rtlCol="0">
            <a:spAutoFit/>
          </a:bodyPr>
          <a:lstStyle/>
          <a:p>
            <a:r>
              <a:rPr lang="en-US" altLang="zh-CN" sz="600" dirty="0"/>
              <a:t>The</a:t>
            </a:r>
            <a:r>
              <a:rPr lang="zh-CN" altLang="en-US" sz="600" dirty="0"/>
              <a:t> </a:t>
            </a:r>
            <a:r>
              <a:rPr lang="en-US" altLang="zh-CN" sz="600" dirty="0"/>
              <a:t>number</a:t>
            </a:r>
            <a:r>
              <a:rPr lang="zh-CN" altLang="en-US" sz="600" dirty="0"/>
              <a:t> </a:t>
            </a:r>
            <a:r>
              <a:rPr lang="en-US" altLang="zh-CN" sz="600" dirty="0"/>
              <a:t>of</a:t>
            </a:r>
            <a:r>
              <a:rPr lang="zh-CN" altLang="en-US" sz="600" dirty="0"/>
              <a:t> </a:t>
            </a:r>
            <a:r>
              <a:rPr lang="en-US" altLang="zh-CN" sz="600" dirty="0"/>
              <a:t>the</a:t>
            </a:r>
            <a:r>
              <a:rPr lang="zh-CN" altLang="en-US" sz="600" dirty="0"/>
              <a:t> </a:t>
            </a:r>
            <a:r>
              <a:rPr lang="en-US" altLang="zh-CN" sz="600" dirty="0"/>
              <a:t>launches</a:t>
            </a:r>
            <a:r>
              <a:rPr lang="zh-CN" altLang="en-US" sz="600" dirty="0"/>
              <a:t> </a:t>
            </a:r>
            <a:r>
              <a:rPr lang="en-US" altLang="zh-CN" sz="600" dirty="0"/>
              <a:t>of</a:t>
            </a:r>
            <a:r>
              <a:rPr lang="zh-CN" altLang="en-US" sz="600" dirty="0"/>
              <a:t> </a:t>
            </a:r>
            <a:r>
              <a:rPr lang="en-US" altLang="zh-CN" sz="600" dirty="0"/>
              <a:t>each</a:t>
            </a:r>
            <a:r>
              <a:rPr lang="zh-CN" altLang="en-US" sz="600" dirty="0"/>
              <a:t> </a:t>
            </a:r>
            <a:r>
              <a:rPr lang="en-US" altLang="zh-CN" sz="600" dirty="0"/>
              <a:t>launch</a:t>
            </a:r>
            <a:r>
              <a:rPr lang="zh-CN" altLang="en-US" sz="600" dirty="0"/>
              <a:t> </a:t>
            </a:r>
            <a:r>
              <a:rPr lang="en-US" altLang="zh-CN" sz="600" dirty="0"/>
              <a:t>site</a:t>
            </a:r>
            <a:endParaRPr lang="en-US" sz="600" dirty="0"/>
          </a:p>
        </p:txBody>
      </p:sp>
      <p:sp>
        <p:nvSpPr>
          <p:cNvPr id="23" name="TextBox 22">
            <a:extLst>
              <a:ext uri="{FF2B5EF4-FFF2-40B4-BE49-F238E27FC236}">
                <a16:creationId xmlns:a16="http://schemas.microsoft.com/office/drawing/2014/main" id="{996587CF-B959-6A42-A13B-56CCC6047134}"/>
              </a:ext>
            </a:extLst>
          </p:cNvPr>
          <p:cNvSpPr txBox="1"/>
          <p:nvPr/>
        </p:nvSpPr>
        <p:spPr>
          <a:xfrm>
            <a:off x="9928910" y="3592286"/>
            <a:ext cx="696686" cy="553998"/>
          </a:xfrm>
          <a:prstGeom prst="rect">
            <a:avLst/>
          </a:prstGeom>
          <a:noFill/>
        </p:spPr>
        <p:txBody>
          <a:bodyPr wrap="square" rtlCol="0">
            <a:spAutoFit/>
          </a:bodyPr>
          <a:lstStyle/>
          <a:p>
            <a:r>
              <a:rPr lang="en-US" sz="600" dirty="0"/>
              <a:t>Mark the success/failed launches for each site on the map</a:t>
            </a:r>
          </a:p>
        </p:txBody>
      </p:sp>
    </p:spTree>
    <p:extLst>
      <p:ext uri="{BB962C8B-B14F-4D97-AF65-F5344CB8AC3E}">
        <p14:creationId xmlns:p14="http://schemas.microsoft.com/office/powerpoint/2010/main" val="2092763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087E24E-1857-D84B-8772-602476372411}"/>
              </a:ext>
            </a:extLst>
          </p:cNvPr>
          <p:cNvPicPr>
            <a:picLocks noChangeAspect="1"/>
          </p:cNvPicPr>
          <p:nvPr/>
        </p:nvPicPr>
        <p:blipFill>
          <a:blip r:embed="rId2"/>
          <a:stretch>
            <a:fillRect/>
          </a:stretch>
        </p:blipFill>
        <p:spPr>
          <a:xfrm>
            <a:off x="0" y="0"/>
            <a:ext cx="12196482" cy="6858000"/>
          </a:xfrm>
          <a:prstGeom prst="rect">
            <a:avLst/>
          </a:prstGeom>
        </p:spPr>
      </p:pic>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PREDICTIVE ANALYSIS (CLASSIFICATION)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D1B716D1-7CDC-D84B-9215-B543F1407B75}"/>
              </a:ext>
            </a:extLst>
          </p:cNvPr>
          <p:cNvSpPr/>
          <p:nvPr/>
        </p:nvSpPr>
        <p:spPr>
          <a:xfrm>
            <a:off x="5772834" y="5873068"/>
            <a:ext cx="646331" cy="246221"/>
          </a:xfrm>
          <a:prstGeom prst="rect">
            <a:avLst/>
          </a:prstGeom>
        </p:spPr>
        <p:txBody>
          <a:bodyPr wrap="none">
            <a:spAutoFit/>
          </a:bodyPr>
          <a:lstStyle/>
          <a:p>
            <a:pPr>
              <a:spcBef>
                <a:spcPts val="600"/>
              </a:spcBef>
            </a:pPr>
            <a:r>
              <a:rPr lang="en-US" altLang="zh-CN" sz="1000" i="1" dirty="0">
                <a:solidFill>
                  <a:schemeClr val="bg1"/>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GitHub</a:t>
            </a:r>
            <a:endParaRPr lang="en-US" altLang="zh-CN" sz="1000" i="1" dirty="0">
              <a:solidFill>
                <a:schemeClr val="bg1"/>
              </a:solidFill>
              <a:latin typeface="Courier New" panose="02070309020205020404" pitchFamily="49" charset="0"/>
              <a:cs typeface="Courier New" panose="02070309020205020404" pitchFamily="49" charset="0"/>
            </a:endParaRPr>
          </a:p>
        </p:txBody>
      </p:sp>
      <p:cxnSp>
        <p:nvCxnSpPr>
          <p:cNvPr id="15" name="Straight Connector 14">
            <a:extLst>
              <a:ext uri="{FF2B5EF4-FFF2-40B4-BE49-F238E27FC236}">
                <a16:creationId xmlns:a16="http://schemas.microsoft.com/office/drawing/2014/main" id="{40D39F31-62E1-3845-8FD8-3C055E925C8F}"/>
              </a:ext>
            </a:extLst>
          </p:cNvPr>
          <p:cNvCxnSpPr>
            <a:cxnSpLocks/>
            <a:stCxn id="16" idx="2"/>
            <a:endCxn id="31" idx="6"/>
          </p:cNvCxnSpPr>
          <p:nvPr/>
        </p:nvCxnSpPr>
        <p:spPr>
          <a:xfrm>
            <a:off x="2248918" y="3633476"/>
            <a:ext cx="7694161" cy="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0928EE0C-AB16-F246-A12C-26F2A749F984}"/>
              </a:ext>
            </a:extLst>
          </p:cNvPr>
          <p:cNvSpPr/>
          <p:nvPr/>
        </p:nvSpPr>
        <p:spPr>
          <a:xfrm>
            <a:off x="2248918" y="3459307"/>
            <a:ext cx="348342" cy="3483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7ABB3E0-39B5-4442-9364-2A7B8E13D557}"/>
              </a:ext>
            </a:extLst>
          </p:cNvPr>
          <p:cNvSpPr/>
          <p:nvPr/>
        </p:nvSpPr>
        <p:spPr>
          <a:xfrm>
            <a:off x="1546331" y="2518819"/>
            <a:ext cx="2101857" cy="830997"/>
          </a:xfrm>
          <a:prstGeom prst="rect">
            <a:avLst/>
          </a:prstGeom>
        </p:spPr>
        <p:txBody>
          <a:bodyPr wrap="square">
            <a:spAutoFit/>
          </a:bodyPr>
          <a:lstStyle/>
          <a:p>
            <a:r>
              <a:rPr lang="en-US" altLang="zh-CN" sz="1600" dirty="0">
                <a:solidFill>
                  <a:schemeClr val="bg1"/>
                </a:solidFill>
                <a:effectLst/>
                <a:latin typeface="Avenir Medium" panose="02000503020000020003" pitchFamily="2" charset="0"/>
                <a:ea typeface="BigYoungBoldGB2.0" panose="02010604000000000000" pitchFamily="2" charset="-122"/>
              </a:rPr>
              <a:t>Standardize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the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scale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of</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all</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numeric</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type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data</a:t>
            </a:r>
            <a:r>
              <a:rPr lang="zh-CN" altLang="en-US" sz="1600" dirty="0">
                <a:solidFill>
                  <a:schemeClr val="bg1"/>
                </a:solidFill>
                <a:effectLst/>
                <a:latin typeface="Avenir Medium" panose="02000503020000020003" pitchFamily="2" charset="0"/>
                <a:ea typeface="BigYoungBoldGB2.0" panose="02010604000000000000" pitchFamily="2" charset="-122"/>
              </a:rPr>
              <a:t> </a:t>
            </a:r>
            <a:endParaRPr lang="en-US" sz="1600" dirty="0">
              <a:solidFill>
                <a:schemeClr val="bg1"/>
              </a:solidFill>
              <a:effectLst/>
              <a:latin typeface="Avenir Medium" panose="02000503020000020003" pitchFamily="2" charset="0"/>
              <a:ea typeface="BigYoungBoldGB2.0" panose="02010604000000000000" pitchFamily="2" charset="-122"/>
            </a:endParaRPr>
          </a:p>
        </p:txBody>
      </p:sp>
      <p:sp>
        <p:nvSpPr>
          <p:cNvPr id="18" name="Rectangle 17">
            <a:extLst>
              <a:ext uri="{FF2B5EF4-FFF2-40B4-BE49-F238E27FC236}">
                <a16:creationId xmlns:a16="http://schemas.microsoft.com/office/drawing/2014/main" id="{9FD5AD82-4AF1-FC4B-B123-11609F5B9798}"/>
              </a:ext>
            </a:extLst>
          </p:cNvPr>
          <p:cNvSpPr/>
          <p:nvPr/>
        </p:nvSpPr>
        <p:spPr>
          <a:xfrm>
            <a:off x="2298357" y="3510365"/>
            <a:ext cx="249464" cy="246221"/>
          </a:xfrm>
          <a:prstGeom prst="rect">
            <a:avLst/>
          </a:prstGeom>
        </p:spPr>
        <p:txBody>
          <a:bodyPr wrap="square">
            <a:spAutoFit/>
          </a:bodyPr>
          <a:lstStyle/>
          <a:p>
            <a:r>
              <a:rPr lang="en-US" altLang="zh-CN" sz="1000" b="1" i="0" dirty="0">
                <a:effectLst/>
                <a:latin typeface="BigYoungBoldGB2.0" panose="02010604000000000000" pitchFamily="2" charset="-122"/>
                <a:ea typeface="BigYoungBoldGB2.0" panose="02010604000000000000" pitchFamily="2" charset="-122"/>
              </a:rPr>
              <a:t>1</a:t>
            </a:r>
            <a:endParaRPr lang="en-US" sz="1000" b="1" i="0" dirty="0">
              <a:effectLst/>
              <a:latin typeface="BigYoungBoldGB2.0" panose="02010604000000000000" pitchFamily="2" charset="-122"/>
              <a:ea typeface="BigYoungBoldGB2.0" panose="02010604000000000000" pitchFamily="2" charset="-122"/>
            </a:endParaRPr>
          </a:p>
        </p:txBody>
      </p:sp>
      <p:sp>
        <p:nvSpPr>
          <p:cNvPr id="24" name="Oval 23">
            <a:extLst>
              <a:ext uri="{FF2B5EF4-FFF2-40B4-BE49-F238E27FC236}">
                <a16:creationId xmlns:a16="http://schemas.microsoft.com/office/drawing/2014/main" id="{5F50B009-99BD-BE4A-A8F7-3F8B41C20FD6}"/>
              </a:ext>
            </a:extLst>
          </p:cNvPr>
          <p:cNvSpPr/>
          <p:nvPr/>
        </p:nvSpPr>
        <p:spPr>
          <a:xfrm>
            <a:off x="4696173" y="3459307"/>
            <a:ext cx="348342" cy="3483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B9D9B6-46A5-3346-9CD4-AA6EF96E16FD}"/>
              </a:ext>
            </a:extLst>
          </p:cNvPr>
          <p:cNvSpPr/>
          <p:nvPr/>
        </p:nvSpPr>
        <p:spPr>
          <a:xfrm>
            <a:off x="4073195" y="3930755"/>
            <a:ext cx="1942639" cy="1077218"/>
          </a:xfrm>
          <a:prstGeom prst="rect">
            <a:avLst/>
          </a:prstGeom>
        </p:spPr>
        <p:txBody>
          <a:bodyPr wrap="square">
            <a:spAutoFit/>
          </a:bodyPr>
          <a:lstStyle/>
          <a:p>
            <a:r>
              <a:rPr lang="en-US" altLang="zh-CN" sz="1600" dirty="0">
                <a:solidFill>
                  <a:schemeClr val="bg1"/>
                </a:solidFill>
                <a:effectLst/>
                <a:latin typeface="Avenir Medium" panose="02000503020000020003" pitchFamily="2" charset="0"/>
                <a:ea typeface="BigYoungBoldGB2.0" panose="02010604000000000000" pitchFamily="2" charset="-122"/>
              </a:rPr>
              <a:t>Split</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the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dataset</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into</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err="1">
                <a:solidFill>
                  <a:schemeClr val="bg1"/>
                </a:solidFill>
                <a:effectLst/>
                <a:latin typeface="Avenir Medium" panose="02000503020000020003" pitchFamily="2" charset="0"/>
                <a:ea typeface="BigYoungBoldGB2.0" panose="02010604000000000000" pitchFamily="2" charset="-122"/>
              </a:rPr>
              <a:t>X_train</a:t>
            </a:r>
            <a:r>
              <a:rPr lang="en-US" altLang="zh-CN" sz="1600" dirty="0">
                <a:solidFill>
                  <a:schemeClr val="bg1"/>
                </a:solidFill>
                <a:effectLst/>
                <a:latin typeface="Avenir Medium" panose="02000503020000020003" pitchFamily="2" charset="0"/>
                <a:ea typeface="BigYoungBoldGB2.0" panose="02010604000000000000" pitchFamily="2" charset="-122"/>
              </a:rPr>
              <a:t>,</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err="1">
                <a:solidFill>
                  <a:schemeClr val="bg1"/>
                </a:solidFill>
                <a:effectLst/>
                <a:latin typeface="Avenir Medium" panose="02000503020000020003" pitchFamily="2" charset="0"/>
                <a:ea typeface="BigYoungBoldGB2.0" panose="02010604000000000000" pitchFamily="2" charset="-122"/>
              </a:rPr>
              <a:t>X_test</a:t>
            </a:r>
            <a:r>
              <a:rPr lang="en-US" altLang="zh-CN" sz="1600" dirty="0">
                <a:solidFill>
                  <a:schemeClr val="bg1"/>
                </a:solidFill>
                <a:effectLst/>
                <a:latin typeface="Avenir Medium" panose="02000503020000020003" pitchFamily="2" charset="0"/>
                <a:ea typeface="BigYoungBoldGB2.0" panose="02010604000000000000" pitchFamily="2" charset="-122"/>
              </a:rPr>
              <a:t>,</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err="1">
                <a:solidFill>
                  <a:schemeClr val="bg1"/>
                </a:solidFill>
                <a:effectLst/>
                <a:latin typeface="Avenir Medium" panose="02000503020000020003" pitchFamily="2" charset="0"/>
                <a:ea typeface="BigYoungBoldGB2.0" panose="02010604000000000000" pitchFamily="2" charset="-122"/>
              </a:rPr>
              <a:t>Y_train</a:t>
            </a:r>
            <a:r>
              <a:rPr lang="en-US" altLang="zh-CN" sz="1600" dirty="0">
                <a:solidFill>
                  <a:schemeClr val="bg1"/>
                </a:solidFill>
                <a:effectLst/>
                <a:latin typeface="Avenir Medium" panose="02000503020000020003" pitchFamily="2" charset="0"/>
                <a:ea typeface="BigYoungBoldGB2.0" panose="02010604000000000000" pitchFamily="2" charset="-122"/>
              </a:rPr>
              <a:t>,</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err="1">
                <a:solidFill>
                  <a:schemeClr val="bg1"/>
                </a:solidFill>
                <a:latin typeface="Avenir Medium" panose="02000503020000020003" pitchFamily="2" charset="0"/>
                <a:ea typeface="BigYoungBoldGB2.0" panose="02010604000000000000" pitchFamily="2" charset="-122"/>
              </a:rPr>
              <a:t>Y_</a:t>
            </a:r>
            <a:r>
              <a:rPr lang="en-US" altLang="zh-CN" sz="1600" dirty="0" err="1">
                <a:solidFill>
                  <a:schemeClr val="bg1"/>
                </a:solidFill>
                <a:effectLst/>
                <a:latin typeface="Avenir Medium" panose="02000503020000020003" pitchFamily="2" charset="0"/>
                <a:ea typeface="BigYoungBoldGB2.0" panose="02010604000000000000" pitchFamily="2" charset="-122"/>
              </a:rPr>
              <a:t>test</a:t>
            </a:r>
            <a:r>
              <a:rPr lang="zh-CN" altLang="en-US" sz="1600" dirty="0">
                <a:solidFill>
                  <a:schemeClr val="bg1"/>
                </a:solidFill>
                <a:effectLst/>
                <a:latin typeface="Avenir Medium" panose="02000503020000020003" pitchFamily="2" charset="0"/>
                <a:ea typeface="BigYoungBoldGB2.0" panose="02010604000000000000" pitchFamily="2" charset="-122"/>
              </a:rPr>
              <a:t> </a:t>
            </a:r>
            <a:endParaRPr lang="en-US" sz="1600" dirty="0">
              <a:solidFill>
                <a:schemeClr val="bg1"/>
              </a:solidFill>
              <a:effectLst/>
              <a:latin typeface="Avenir Medium" panose="02000503020000020003" pitchFamily="2" charset="0"/>
              <a:ea typeface="BigYoungBoldGB2.0" panose="02010604000000000000" pitchFamily="2" charset="-122"/>
            </a:endParaRPr>
          </a:p>
        </p:txBody>
      </p:sp>
      <p:sp>
        <p:nvSpPr>
          <p:cNvPr id="26" name="Rectangle 25">
            <a:extLst>
              <a:ext uri="{FF2B5EF4-FFF2-40B4-BE49-F238E27FC236}">
                <a16:creationId xmlns:a16="http://schemas.microsoft.com/office/drawing/2014/main" id="{C8156903-D515-CD4E-9D12-DBDD3DF8428C}"/>
              </a:ext>
            </a:extLst>
          </p:cNvPr>
          <p:cNvSpPr/>
          <p:nvPr/>
        </p:nvSpPr>
        <p:spPr>
          <a:xfrm>
            <a:off x="4745612" y="3510365"/>
            <a:ext cx="249464" cy="246221"/>
          </a:xfrm>
          <a:prstGeom prst="rect">
            <a:avLst/>
          </a:prstGeom>
        </p:spPr>
        <p:txBody>
          <a:bodyPr wrap="square">
            <a:spAutoFit/>
          </a:bodyPr>
          <a:lstStyle/>
          <a:p>
            <a:r>
              <a:rPr lang="en-US" altLang="zh-CN" sz="1000" b="1" i="0" dirty="0">
                <a:effectLst/>
                <a:latin typeface="BigYoungBoldGB2.0" panose="02010604000000000000" pitchFamily="2" charset="-122"/>
                <a:ea typeface="BigYoungBoldGB2.0" panose="02010604000000000000" pitchFamily="2" charset="-122"/>
              </a:rPr>
              <a:t>2</a:t>
            </a:r>
            <a:endParaRPr lang="en-US" sz="1000" b="1" i="0" dirty="0">
              <a:effectLst/>
              <a:latin typeface="BigYoungBoldGB2.0" panose="02010604000000000000" pitchFamily="2" charset="-122"/>
              <a:ea typeface="BigYoungBoldGB2.0" panose="02010604000000000000" pitchFamily="2" charset="-122"/>
            </a:endParaRPr>
          </a:p>
        </p:txBody>
      </p:sp>
      <p:sp>
        <p:nvSpPr>
          <p:cNvPr id="29" name="Oval 28">
            <a:extLst>
              <a:ext uri="{FF2B5EF4-FFF2-40B4-BE49-F238E27FC236}">
                <a16:creationId xmlns:a16="http://schemas.microsoft.com/office/drawing/2014/main" id="{23ECBB10-8831-F843-BB96-678590EF9A50}"/>
              </a:ext>
            </a:extLst>
          </p:cNvPr>
          <p:cNvSpPr/>
          <p:nvPr/>
        </p:nvSpPr>
        <p:spPr>
          <a:xfrm>
            <a:off x="7101918" y="3459307"/>
            <a:ext cx="348342" cy="3483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89248B6-9B48-6344-A995-D9FAEEA29589}"/>
              </a:ext>
            </a:extLst>
          </p:cNvPr>
          <p:cNvSpPr/>
          <p:nvPr/>
        </p:nvSpPr>
        <p:spPr>
          <a:xfrm>
            <a:off x="7151357" y="3510365"/>
            <a:ext cx="249464" cy="246221"/>
          </a:xfrm>
          <a:prstGeom prst="rect">
            <a:avLst/>
          </a:prstGeom>
        </p:spPr>
        <p:txBody>
          <a:bodyPr wrap="square">
            <a:spAutoFit/>
          </a:bodyPr>
          <a:lstStyle/>
          <a:p>
            <a:r>
              <a:rPr lang="en-US" altLang="zh-CN" sz="1000" b="1" i="0" dirty="0">
                <a:effectLst/>
                <a:latin typeface="BigYoungBoldGB2.0" panose="02010604000000000000" pitchFamily="2" charset="-122"/>
                <a:ea typeface="BigYoungBoldGB2.0" panose="02010604000000000000" pitchFamily="2" charset="-122"/>
              </a:rPr>
              <a:t>3</a:t>
            </a:r>
            <a:endParaRPr lang="en-US" sz="1000" b="1" i="0" dirty="0">
              <a:effectLst/>
              <a:latin typeface="BigYoungBoldGB2.0" panose="02010604000000000000" pitchFamily="2" charset="-122"/>
              <a:ea typeface="BigYoungBoldGB2.0" panose="02010604000000000000" pitchFamily="2" charset="-122"/>
            </a:endParaRPr>
          </a:p>
        </p:txBody>
      </p:sp>
      <p:sp>
        <p:nvSpPr>
          <p:cNvPr id="31" name="Oval 30">
            <a:extLst>
              <a:ext uri="{FF2B5EF4-FFF2-40B4-BE49-F238E27FC236}">
                <a16:creationId xmlns:a16="http://schemas.microsoft.com/office/drawing/2014/main" id="{66AEF3C0-BDC5-D54B-93E0-72279078F7EF}"/>
              </a:ext>
            </a:extLst>
          </p:cNvPr>
          <p:cNvSpPr/>
          <p:nvPr/>
        </p:nvSpPr>
        <p:spPr>
          <a:xfrm>
            <a:off x="9594737" y="3459307"/>
            <a:ext cx="348342" cy="3483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2E3F16E-B218-3243-9433-237CA1147D28}"/>
              </a:ext>
            </a:extLst>
          </p:cNvPr>
          <p:cNvSpPr/>
          <p:nvPr/>
        </p:nvSpPr>
        <p:spPr>
          <a:xfrm>
            <a:off x="9622404" y="3510365"/>
            <a:ext cx="249464" cy="246221"/>
          </a:xfrm>
          <a:prstGeom prst="rect">
            <a:avLst/>
          </a:prstGeom>
        </p:spPr>
        <p:txBody>
          <a:bodyPr wrap="square">
            <a:spAutoFit/>
          </a:bodyPr>
          <a:lstStyle/>
          <a:p>
            <a:r>
              <a:rPr lang="en-US" altLang="zh-CN" sz="1000" b="1" i="0" dirty="0">
                <a:effectLst/>
                <a:latin typeface="BigYoungBoldGB2.0" panose="02010604000000000000" pitchFamily="2" charset="-122"/>
                <a:ea typeface="BigYoungBoldGB2.0" panose="02010604000000000000" pitchFamily="2" charset="-122"/>
              </a:rPr>
              <a:t>4</a:t>
            </a:r>
            <a:endParaRPr lang="en-US" sz="1000" b="1" i="0" dirty="0">
              <a:effectLst/>
              <a:latin typeface="BigYoungBoldGB2.0" panose="02010604000000000000" pitchFamily="2" charset="-122"/>
              <a:ea typeface="BigYoungBoldGB2.0" panose="02010604000000000000" pitchFamily="2" charset="-122"/>
            </a:endParaRPr>
          </a:p>
        </p:txBody>
      </p:sp>
      <p:sp>
        <p:nvSpPr>
          <p:cNvPr id="33" name="Rectangle 32">
            <a:extLst>
              <a:ext uri="{FF2B5EF4-FFF2-40B4-BE49-F238E27FC236}">
                <a16:creationId xmlns:a16="http://schemas.microsoft.com/office/drawing/2014/main" id="{D99C0ED3-47C2-AF45-B4C4-32C706FFB4AC}"/>
              </a:ext>
            </a:extLst>
          </p:cNvPr>
          <p:cNvSpPr/>
          <p:nvPr/>
        </p:nvSpPr>
        <p:spPr>
          <a:xfrm>
            <a:off x="6624058" y="1961700"/>
            <a:ext cx="2101857" cy="1323439"/>
          </a:xfrm>
          <a:prstGeom prst="rect">
            <a:avLst/>
          </a:prstGeom>
        </p:spPr>
        <p:txBody>
          <a:bodyPr wrap="square">
            <a:spAutoFit/>
          </a:bodyPr>
          <a:lstStyle/>
          <a:p>
            <a:r>
              <a:rPr lang="en-US" altLang="zh-CN" sz="1600" dirty="0">
                <a:solidFill>
                  <a:schemeClr val="bg1"/>
                </a:solidFill>
                <a:latin typeface="Avenir Medium" panose="02000503020000020003" pitchFamily="2" charset="0"/>
                <a:ea typeface="BigYoungBoldGB2.0" panose="02010604000000000000" pitchFamily="2" charset="-122"/>
              </a:rPr>
              <a:t>C</a:t>
            </a:r>
            <a:r>
              <a:rPr lang="en-US" altLang="zh-CN" sz="1600" dirty="0">
                <a:solidFill>
                  <a:schemeClr val="bg1"/>
                </a:solidFill>
                <a:effectLst/>
                <a:latin typeface="Avenir Medium" panose="02000503020000020003" pitchFamily="2" charset="0"/>
                <a:ea typeface="BigYoungBoldGB2.0" panose="02010604000000000000" pitchFamily="2" charset="-122"/>
              </a:rPr>
              <a:t>reate a </a:t>
            </a:r>
            <a:r>
              <a:rPr lang="en-US" altLang="zh-CN" sz="1600" dirty="0" err="1">
                <a:solidFill>
                  <a:schemeClr val="bg1"/>
                </a:solidFill>
                <a:effectLst/>
                <a:latin typeface="Avenir Medium" panose="02000503020000020003" pitchFamily="2" charset="0"/>
                <a:ea typeface="BigYoungBoldGB2.0" panose="02010604000000000000" pitchFamily="2" charset="-122"/>
              </a:rPr>
              <a:t>GridSearchCV</a:t>
            </a:r>
            <a:r>
              <a:rPr lang="en-US" altLang="zh-CN" sz="1600" dirty="0">
                <a:solidFill>
                  <a:schemeClr val="bg1"/>
                </a:solidFill>
                <a:effectLst/>
                <a:latin typeface="Avenir Medium" panose="02000503020000020003" pitchFamily="2" charset="0"/>
                <a:ea typeface="BigYoungBoldGB2.0" panose="02010604000000000000" pitchFamily="2" charset="-122"/>
              </a:rPr>
              <a:t> object</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for</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search</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an</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optimal</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value</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of</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effectLst/>
                <a:latin typeface="Avenir Medium" panose="02000503020000020003" pitchFamily="2" charset="0"/>
                <a:ea typeface="BigYoungBoldGB2.0" panose="02010604000000000000" pitchFamily="2" charset="-122"/>
              </a:rPr>
              <a:t>parameters</a:t>
            </a:r>
            <a:endParaRPr lang="en-US" sz="1600" dirty="0">
              <a:solidFill>
                <a:schemeClr val="bg1"/>
              </a:solidFill>
              <a:effectLst/>
              <a:latin typeface="Avenir Medium" panose="02000503020000020003" pitchFamily="2" charset="0"/>
              <a:ea typeface="BigYoungBoldGB2.0" panose="02010604000000000000" pitchFamily="2" charset="-122"/>
            </a:endParaRPr>
          </a:p>
        </p:txBody>
      </p:sp>
      <p:sp>
        <p:nvSpPr>
          <p:cNvPr id="35" name="Rectangle 34">
            <a:extLst>
              <a:ext uri="{FF2B5EF4-FFF2-40B4-BE49-F238E27FC236}">
                <a16:creationId xmlns:a16="http://schemas.microsoft.com/office/drawing/2014/main" id="{F674E252-8F43-4D44-AFB0-9D8E9397A4E3}"/>
              </a:ext>
            </a:extLst>
          </p:cNvPr>
          <p:cNvSpPr/>
          <p:nvPr/>
        </p:nvSpPr>
        <p:spPr>
          <a:xfrm>
            <a:off x="9191056" y="3938212"/>
            <a:ext cx="1866439" cy="1323439"/>
          </a:xfrm>
          <a:prstGeom prst="rect">
            <a:avLst/>
          </a:prstGeom>
        </p:spPr>
        <p:txBody>
          <a:bodyPr wrap="square">
            <a:spAutoFit/>
          </a:bodyPr>
          <a:lstStyle/>
          <a:p>
            <a:r>
              <a:rPr lang="en-US" altLang="zh-CN" sz="1600" dirty="0">
                <a:solidFill>
                  <a:schemeClr val="bg1"/>
                </a:solidFill>
                <a:effectLst/>
                <a:latin typeface="Avenir Medium" panose="02000503020000020003" pitchFamily="2" charset="0"/>
                <a:ea typeface="BigYoungBoldGB2.0" panose="02010604000000000000" pitchFamily="2" charset="-122"/>
              </a:rPr>
              <a:t>Create a confusing</a:t>
            </a:r>
            <a:r>
              <a:rPr lang="zh-CN" altLang="en-US" sz="1600" dirty="0">
                <a:solidFill>
                  <a:schemeClr val="bg1"/>
                </a:solidFill>
                <a:effectLst/>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matrix</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for</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checking</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performance</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of</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the</a:t>
            </a:r>
            <a:r>
              <a:rPr lang="zh-CN" altLang="en-US" sz="1600" dirty="0">
                <a:solidFill>
                  <a:schemeClr val="bg1"/>
                </a:solidFill>
                <a:latin typeface="Avenir Medium" panose="02000503020000020003" pitchFamily="2" charset="0"/>
                <a:ea typeface="BigYoungBoldGB2.0" panose="02010604000000000000" pitchFamily="2" charset="-122"/>
              </a:rPr>
              <a:t> </a:t>
            </a:r>
            <a:r>
              <a:rPr lang="en-US" altLang="zh-CN" sz="1600" dirty="0">
                <a:solidFill>
                  <a:schemeClr val="bg1"/>
                </a:solidFill>
                <a:latin typeface="Avenir Medium" panose="02000503020000020003" pitchFamily="2" charset="0"/>
                <a:ea typeface="BigYoungBoldGB2.0" panose="02010604000000000000" pitchFamily="2" charset="-122"/>
              </a:rPr>
              <a:t>model</a:t>
            </a:r>
            <a:endParaRPr lang="en-US" sz="1600" dirty="0">
              <a:solidFill>
                <a:schemeClr val="bg1"/>
              </a:solidFill>
              <a:effectLst/>
              <a:latin typeface="Avenir Medium" panose="02000503020000020003" pitchFamily="2" charset="0"/>
              <a:ea typeface="BigYoungBoldGB2.0" panose="02010604000000000000" pitchFamily="2" charset="-122"/>
            </a:endParaRPr>
          </a:p>
        </p:txBody>
      </p:sp>
    </p:spTree>
    <p:extLst>
      <p:ext uri="{BB962C8B-B14F-4D97-AF65-F5344CB8AC3E}">
        <p14:creationId xmlns:p14="http://schemas.microsoft.com/office/powerpoint/2010/main" val="190062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RESULTS</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9" name="Picture 8">
            <a:extLst>
              <a:ext uri="{FF2B5EF4-FFF2-40B4-BE49-F238E27FC236}">
                <a16:creationId xmlns:a16="http://schemas.microsoft.com/office/drawing/2014/main" id="{8B0B7223-229E-6C46-A585-471AD0DEAE2F}"/>
              </a:ext>
            </a:extLst>
          </p:cNvPr>
          <p:cNvPicPr>
            <a:picLocks noChangeAspect="1"/>
          </p:cNvPicPr>
          <p:nvPr/>
        </p:nvPicPr>
        <p:blipFill>
          <a:blip r:embed="rId2"/>
          <a:stretch>
            <a:fillRect/>
          </a:stretch>
        </p:blipFill>
        <p:spPr>
          <a:xfrm>
            <a:off x="1367376" y="1896488"/>
            <a:ext cx="4792146" cy="3375600"/>
          </a:xfrm>
          <a:prstGeom prst="rect">
            <a:avLst/>
          </a:prstGeom>
        </p:spPr>
      </p:pic>
      <p:pic>
        <p:nvPicPr>
          <p:cNvPr id="3" name="Picture 2">
            <a:extLst>
              <a:ext uri="{FF2B5EF4-FFF2-40B4-BE49-F238E27FC236}">
                <a16:creationId xmlns:a16="http://schemas.microsoft.com/office/drawing/2014/main" id="{AE785517-9375-104F-8B2D-8CA9B8C3C883}"/>
              </a:ext>
            </a:extLst>
          </p:cNvPr>
          <p:cNvPicPr>
            <a:picLocks noChangeAspect="1"/>
          </p:cNvPicPr>
          <p:nvPr/>
        </p:nvPicPr>
        <p:blipFill>
          <a:blip r:embed="rId3"/>
          <a:stretch>
            <a:fillRect/>
          </a:stretch>
        </p:blipFill>
        <p:spPr>
          <a:xfrm>
            <a:off x="8799382" y="3686836"/>
            <a:ext cx="1918173" cy="1736978"/>
          </a:xfrm>
          <a:prstGeom prst="rect">
            <a:avLst/>
          </a:prstGeom>
        </p:spPr>
      </p:pic>
      <p:pic>
        <p:nvPicPr>
          <p:cNvPr id="6" name="Picture 5">
            <a:extLst>
              <a:ext uri="{FF2B5EF4-FFF2-40B4-BE49-F238E27FC236}">
                <a16:creationId xmlns:a16="http://schemas.microsoft.com/office/drawing/2014/main" id="{8C0E316D-BB42-9B4C-BA87-725BF99E82C3}"/>
              </a:ext>
            </a:extLst>
          </p:cNvPr>
          <p:cNvPicPr>
            <a:picLocks noChangeAspect="1"/>
          </p:cNvPicPr>
          <p:nvPr/>
        </p:nvPicPr>
        <p:blipFill>
          <a:blip r:embed="rId4"/>
          <a:stretch>
            <a:fillRect/>
          </a:stretch>
        </p:blipFill>
        <p:spPr>
          <a:xfrm>
            <a:off x="6523489" y="1798197"/>
            <a:ext cx="1918173" cy="1743226"/>
          </a:xfrm>
          <a:prstGeom prst="rect">
            <a:avLst/>
          </a:prstGeom>
        </p:spPr>
      </p:pic>
      <p:pic>
        <p:nvPicPr>
          <p:cNvPr id="11" name="Picture 10">
            <a:extLst>
              <a:ext uri="{FF2B5EF4-FFF2-40B4-BE49-F238E27FC236}">
                <a16:creationId xmlns:a16="http://schemas.microsoft.com/office/drawing/2014/main" id="{D0697E76-A00A-FD4F-9534-2C189952A516}"/>
              </a:ext>
            </a:extLst>
          </p:cNvPr>
          <p:cNvPicPr>
            <a:picLocks noChangeAspect="1"/>
          </p:cNvPicPr>
          <p:nvPr/>
        </p:nvPicPr>
        <p:blipFill>
          <a:blip r:embed="rId5"/>
          <a:stretch>
            <a:fillRect/>
          </a:stretch>
        </p:blipFill>
        <p:spPr>
          <a:xfrm>
            <a:off x="8805629" y="1798197"/>
            <a:ext cx="1918173" cy="1743226"/>
          </a:xfrm>
          <a:prstGeom prst="rect">
            <a:avLst/>
          </a:prstGeom>
        </p:spPr>
      </p:pic>
      <p:pic>
        <p:nvPicPr>
          <p:cNvPr id="13" name="Picture 12">
            <a:extLst>
              <a:ext uri="{FF2B5EF4-FFF2-40B4-BE49-F238E27FC236}">
                <a16:creationId xmlns:a16="http://schemas.microsoft.com/office/drawing/2014/main" id="{0F492E4F-B67E-B54D-AE2B-2614BC581FD7}"/>
              </a:ext>
            </a:extLst>
          </p:cNvPr>
          <p:cNvPicPr>
            <a:picLocks noChangeAspect="1"/>
          </p:cNvPicPr>
          <p:nvPr/>
        </p:nvPicPr>
        <p:blipFill>
          <a:blip r:embed="rId6"/>
          <a:stretch>
            <a:fillRect/>
          </a:stretch>
        </p:blipFill>
        <p:spPr>
          <a:xfrm>
            <a:off x="6523489" y="3674339"/>
            <a:ext cx="1911927" cy="1749475"/>
          </a:xfrm>
          <a:prstGeom prst="rect">
            <a:avLst/>
          </a:prstGeom>
        </p:spPr>
      </p:pic>
    </p:spTree>
    <p:extLst>
      <p:ext uri="{BB962C8B-B14F-4D97-AF65-F5344CB8AC3E}">
        <p14:creationId xmlns:p14="http://schemas.microsoft.com/office/powerpoint/2010/main" val="19497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F7409-070A-7A40-B587-8F0154F751F3}"/>
              </a:ext>
            </a:extLst>
          </p:cNvPr>
          <p:cNvPicPr>
            <a:picLocks noChangeAspect="1"/>
          </p:cNvPicPr>
          <p:nvPr/>
        </p:nvPicPr>
        <p:blipFill>
          <a:blip r:embed="rId2"/>
          <a:stretch>
            <a:fillRect/>
          </a:stretch>
        </p:blipFill>
        <p:spPr>
          <a:xfrm>
            <a:off x="0" y="0"/>
            <a:ext cx="12196482" cy="685800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865715" y="2514625"/>
            <a:ext cx="3992036" cy="1228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sz="28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IISIGHTS DRAWN </a:t>
            </a:r>
          </a:p>
          <a:p>
            <a:pPr>
              <a:lnSpc>
                <a:spcPct val="110000"/>
              </a:lnSpc>
            </a:pPr>
            <a:r>
              <a:rPr lang="en-US" sz="28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FROM EDA</a:t>
            </a: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1563171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FLIGHT NUMBER vs. LAUNCH SITE</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5" name="Picture 4">
            <a:extLst>
              <a:ext uri="{FF2B5EF4-FFF2-40B4-BE49-F238E27FC236}">
                <a16:creationId xmlns:a16="http://schemas.microsoft.com/office/drawing/2014/main" id="{6A040A9A-EB40-7F47-B538-EACC88CF8AE1}"/>
              </a:ext>
            </a:extLst>
          </p:cNvPr>
          <p:cNvPicPr>
            <a:picLocks noChangeAspect="1"/>
          </p:cNvPicPr>
          <p:nvPr/>
        </p:nvPicPr>
        <p:blipFill>
          <a:blip r:embed="rId2"/>
          <a:stretch>
            <a:fillRect/>
          </a:stretch>
        </p:blipFill>
        <p:spPr>
          <a:xfrm>
            <a:off x="361950" y="3067702"/>
            <a:ext cx="11468100" cy="2324100"/>
          </a:xfrm>
          <a:prstGeom prst="rect">
            <a:avLst/>
          </a:prstGeom>
        </p:spPr>
      </p:pic>
      <p:sp>
        <p:nvSpPr>
          <p:cNvPr id="7" name="Rectangle 6">
            <a:extLst>
              <a:ext uri="{FF2B5EF4-FFF2-40B4-BE49-F238E27FC236}">
                <a16:creationId xmlns:a16="http://schemas.microsoft.com/office/drawing/2014/main" id="{2C9010EF-988E-CD4F-9CB3-0F6461145C42}"/>
              </a:ext>
            </a:extLst>
          </p:cNvPr>
          <p:cNvSpPr/>
          <p:nvPr/>
        </p:nvSpPr>
        <p:spPr>
          <a:xfrm>
            <a:off x="947056" y="1858790"/>
            <a:ext cx="10254343" cy="888705"/>
          </a:xfrm>
          <a:prstGeom prst="rect">
            <a:avLst/>
          </a:prstGeom>
        </p:spPr>
        <p:txBody>
          <a:bodyPr wrap="square">
            <a:spAutoFit/>
          </a:bodyPr>
          <a:lstStyle/>
          <a:p>
            <a:pPr>
              <a:lnSpc>
                <a:spcPct val="150000"/>
              </a:lnSpc>
            </a:pPr>
            <a:r>
              <a:rPr lang="en-US" dirty="0">
                <a:latin typeface="Avenir Next Medium" panose="020B0503020202020204" pitchFamily="34" charset="0"/>
              </a:rPr>
              <a:t>Different launch sites have different success rates. CCAFS LC-40, has a success rate of 60 %, while KSC LC-39A and VAFB SLC 4E has a success rate of 77%.</a:t>
            </a:r>
          </a:p>
        </p:txBody>
      </p:sp>
    </p:spTree>
    <p:extLst>
      <p:ext uri="{BB962C8B-B14F-4D97-AF65-F5344CB8AC3E}">
        <p14:creationId xmlns:p14="http://schemas.microsoft.com/office/powerpoint/2010/main" val="167675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PAYLOAD vs. LAUNCH SITE</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3" name="Picture 2">
            <a:extLst>
              <a:ext uri="{FF2B5EF4-FFF2-40B4-BE49-F238E27FC236}">
                <a16:creationId xmlns:a16="http://schemas.microsoft.com/office/drawing/2014/main" id="{3E5AA9C5-F8DD-0041-A888-26FAEE5C3E91}"/>
              </a:ext>
            </a:extLst>
          </p:cNvPr>
          <p:cNvPicPr>
            <a:picLocks noChangeAspect="1"/>
          </p:cNvPicPr>
          <p:nvPr/>
        </p:nvPicPr>
        <p:blipFill>
          <a:blip r:embed="rId2"/>
          <a:stretch>
            <a:fillRect/>
          </a:stretch>
        </p:blipFill>
        <p:spPr>
          <a:xfrm>
            <a:off x="323850" y="2871759"/>
            <a:ext cx="11506200" cy="2349500"/>
          </a:xfrm>
          <a:prstGeom prst="rect">
            <a:avLst/>
          </a:prstGeom>
        </p:spPr>
      </p:pic>
      <p:sp>
        <p:nvSpPr>
          <p:cNvPr id="7" name="Rectangle 6">
            <a:extLst>
              <a:ext uri="{FF2B5EF4-FFF2-40B4-BE49-F238E27FC236}">
                <a16:creationId xmlns:a16="http://schemas.microsoft.com/office/drawing/2014/main" id="{2C9010EF-988E-CD4F-9CB3-0F6461145C42}"/>
              </a:ext>
            </a:extLst>
          </p:cNvPr>
          <p:cNvSpPr/>
          <p:nvPr/>
        </p:nvSpPr>
        <p:spPr>
          <a:xfrm>
            <a:off x="914399" y="1582655"/>
            <a:ext cx="10700659" cy="887422"/>
          </a:xfrm>
          <a:prstGeom prst="rect">
            <a:avLst/>
          </a:prstGeom>
        </p:spPr>
        <p:txBody>
          <a:bodyPr wrap="square">
            <a:spAutoFit/>
          </a:bodyPr>
          <a:lstStyle/>
          <a:p>
            <a:pPr>
              <a:lnSpc>
                <a:spcPct val="150000"/>
              </a:lnSpc>
            </a:pPr>
            <a:r>
              <a:rPr lang="en-US" dirty="0">
                <a:latin typeface="Avenir Medium" panose="02000503020000020003" pitchFamily="2" charset="0"/>
              </a:rPr>
              <a:t>The VAFB-SLC launch site there are no rockets launched for heavy payload mass</a:t>
            </a:r>
          </a:p>
          <a:p>
            <a:pPr>
              <a:lnSpc>
                <a:spcPct val="150000"/>
              </a:lnSpc>
            </a:pPr>
            <a:r>
              <a:rPr lang="en-US" dirty="0">
                <a:latin typeface="Avenir Medium" panose="02000503020000020003" pitchFamily="2" charset="0"/>
              </a:rPr>
              <a:t>(greater than 10000).</a:t>
            </a:r>
          </a:p>
        </p:txBody>
      </p:sp>
    </p:spTree>
    <p:extLst>
      <p:ext uri="{BB962C8B-B14F-4D97-AF65-F5344CB8AC3E}">
        <p14:creationId xmlns:p14="http://schemas.microsoft.com/office/powerpoint/2010/main" val="52156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97CCEE-61DD-C248-9895-E8D8908B576E}"/>
              </a:ext>
            </a:extLst>
          </p:cNvPr>
          <p:cNvPicPr>
            <a:picLocks noChangeAspect="1"/>
          </p:cNvPicPr>
          <p:nvPr/>
        </p:nvPicPr>
        <p:blipFill>
          <a:blip r:embed="rId2"/>
          <a:stretch>
            <a:fillRect/>
          </a:stretch>
        </p:blipFill>
        <p:spPr>
          <a:xfrm>
            <a:off x="0" y="0"/>
            <a:ext cx="12192000" cy="6855480"/>
          </a:xfrm>
          <a:prstGeom prst="rect">
            <a:avLst/>
          </a:prstGeom>
        </p:spPr>
      </p:pic>
      <p:sp>
        <p:nvSpPr>
          <p:cNvPr id="2" name="Content Placeholder 2">
            <a:extLst>
              <a:ext uri="{FF2B5EF4-FFF2-40B4-BE49-F238E27FC236}">
                <a16:creationId xmlns:a16="http://schemas.microsoft.com/office/drawing/2014/main" id="{A94CA6EB-F760-2B41-8982-D4C7B4302CC4}"/>
              </a:ext>
            </a:extLst>
          </p:cNvPr>
          <p:cNvSpPr txBox="1">
            <a:spLocks/>
          </p:cNvSpPr>
          <p:nvPr/>
        </p:nvSpPr>
        <p:spPr>
          <a:xfrm>
            <a:off x="1927525" y="2994984"/>
            <a:ext cx="8152645" cy="412246"/>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EXECUTIVE SUMMARY | INTRODUCTION | METHODOLOGY | RESULTS | CONCLUSION</a:t>
            </a:r>
          </a:p>
        </p:txBody>
      </p:sp>
      <p:sp>
        <p:nvSpPr>
          <p:cNvPr id="5" name="Rectangle 4">
            <a:extLst>
              <a:ext uri="{FF2B5EF4-FFF2-40B4-BE49-F238E27FC236}">
                <a16:creationId xmlns:a16="http://schemas.microsoft.com/office/drawing/2014/main" id="{49021D87-04D0-E34E-A6C5-CE5B1FC807DC}"/>
              </a:ext>
            </a:extLst>
          </p:cNvPr>
          <p:cNvSpPr/>
          <p:nvPr/>
        </p:nvSpPr>
        <p:spPr>
          <a:xfrm>
            <a:off x="9906234" y="6510366"/>
            <a:ext cx="2023311" cy="230832"/>
          </a:xfrm>
          <a:prstGeom prst="rect">
            <a:avLst/>
          </a:prstGeom>
        </p:spPr>
        <p:txBody>
          <a:bodyPr wrap="none">
            <a:spAutoFit/>
          </a:bodyPr>
          <a:lstStyle/>
          <a:p>
            <a:r>
              <a:rPr lang="en-US" sz="9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2616354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PAYLOAD vs. LAUNCH SITE</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816427" y="1615505"/>
            <a:ext cx="10363201" cy="473206"/>
          </a:xfrm>
          <a:prstGeom prst="rect">
            <a:avLst/>
          </a:prstGeom>
        </p:spPr>
        <p:txBody>
          <a:bodyPr wrap="square">
            <a:spAutoFit/>
          </a:bodyPr>
          <a:lstStyle/>
          <a:p>
            <a:pPr>
              <a:lnSpc>
                <a:spcPct val="150000"/>
              </a:lnSpc>
            </a:pPr>
            <a:r>
              <a:rPr lang="en-US" dirty="0">
                <a:latin typeface="Avenir Medium" panose="02000503020000020003" pitchFamily="2" charset="0"/>
              </a:rPr>
              <a:t>Success rate of each orbit type of SO was 0.</a:t>
            </a:r>
          </a:p>
        </p:txBody>
      </p:sp>
      <p:pic>
        <p:nvPicPr>
          <p:cNvPr id="9" name="Picture 8">
            <a:extLst>
              <a:ext uri="{FF2B5EF4-FFF2-40B4-BE49-F238E27FC236}">
                <a16:creationId xmlns:a16="http://schemas.microsoft.com/office/drawing/2014/main" id="{C0CFE13C-0AE0-2F42-9ABE-82672CCEDD4C}"/>
              </a:ext>
            </a:extLst>
          </p:cNvPr>
          <p:cNvPicPr>
            <a:picLocks noChangeAspect="1"/>
          </p:cNvPicPr>
          <p:nvPr/>
        </p:nvPicPr>
        <p:blipFill>
          <a:blip r:embed="rId2"/>
          <a:stretch>
            <a:fillRect/>
          </a:stretch>
        </p:blipFill>
        <p:spPr>
          <a:xfrm>
            <a:off x="609600" y="2388255"/>
            <a:ext cx="10570028" cy="3379134"/>
          </a:xfrm>
          <a:prstGeom prst="rect">
            <a:avLst/>
          </a:prstGeom>
        </p:spPr>
      </p:pic>
    </p:spTree>
    <p:extLst>
      <p:ext uri="{BB962C8B-B14F-4D97-AF65-F5344CB8AC3E}">
        <p14:creationId xmlns:p14="http://schemas.microsoft.com/office/powerpoint/2010/main" val="95247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FLIGHT NUMBER vs. ORBIT TYPE</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729342" y="1805268"/>
            <a:ext cx="10254343" cy="888705"/>
          </a:xfrm>
          <a:prstGeom prst="rect">
            <a:avLst/>
          </a:prstGeom>
        </p:spPr>
        <p:txBody>
          <a:bodyPr wrap="square">
            <a:spAutoFit/>
          </a:bodyPr>
          <a:lstStyle/>
          <a:p>
            <a:pPr>
              <a:lnSpc>
                <a:spcPct val="150000"/>
              </a:lnSpc>
            </a:pPr>
            <a:r>
              <a:rPr lang="en-US" dirty="0">
                <a:latin typeface="Avenir Next Medium" panose="020B0503020202020204" pitchFamily="34" charset="0"/>
              </a:rPr>
              <a:t>In the LEO orbit the success appears related to the number of flights; on the other hand, there seems to be no relationship between flight number when in GTO orbit.</a:t>
            </a:r>
          </a:p>
        </p:txBody>
      </p:sp>
      <p:pic>
        <p:nvPicPr>
          <p:cNvPr id="9" name="Picture 8">
            <a:extLst>
              <a:ext uri="{FF2B5EF4-FFF2-40B4-BE49-F238E27FC236}">
                <a16:creationId xmlns:a16="http://schemas.microsoft.com/office/drawing/2014/main" id="{F9871A14-2B0A-5146-A34A-1D86F6177422}"/>
              </a:ext>
            </a:extLst>
          </p:cNvPr>
          <p:cNvPicPr>
            <a:picLocks noChangeAspect="1"/>
          </p:cNvPicPr>
          <p:nvPr/>
        </p:nvPicPr>
        <p:blipFill>
          <a:blip r:embed="rId2"/>
          <a:stretch>
            <a:fillRect/>
          </a:stretch>
        </p:blipFill>
        <p:spPr>
          <a:xfrm>
            <a:off x="433849" y="3057724"/>
            <a:ext cx="11506200" cy="2387600"/>
          </a:xfrm>
          <a:prstGeom prst="rect">
            <a:avLst/>
          </a:prstGeom>
        </p:spPr>
      </p:pic>
    </p:spTree>
    <p:extLst>
      <p:ext uri="{BB962C8B-B14F-4D97-AF65-F5344CB8AC3E}">
        <p14:creationId xmlns:p14="http://schemas.microsoft.com/office/powerpoint/2010/main" val="197955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4559300"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PAYLOAD vs. ORBIT TYPE</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838199" y="1805268"/>
            <a:ext cx="10254343" cy="888705"/>
          </a:xfrm>
          <a:prstGeom prst="rect">
            <a:avLst/>
          </a:prstGeom>
        </p:spPr>
        <p:txBody>
          <a:bodyPr wrap="square">
            <a:spAutoFit/>
          </a:bodyPr>
          <a:lstStyle/>
          <a:p>
            <a:pPr>
              <a:lnSpc>
                <a:spcPct val="150000"/>
              </a:lnSpc>
            </a:pPr>
            <a:r>
              <a:rPr lang="en-US" dirty="0">
                <a:latin typeface="Avenir Next Medium" panose="020B0503020202020204" pitchFamily="34" charset="0"/>
              </a:rPr>
              <a:t>In the LEO orbit the success appears related to the number of flights; on the other hand, there seems to be no relationship between flight number when in GTO orbit.</a:t>
            </a:r>
          </a:p>
        </p:txBody>
      </p:sp>
      <p:pic>
        <p:nvPicPr>
          <p:cNvPr id="6" name="Picture 5">
            <a:extLst>
              <a:ext uri="{FF2B5EF4-FFF2-40B4-BE49-F238E27FC236}">
                <a16:creationId xmlns:a16="http://schemas.microsoft.com/office/drawing/2014/main" id="{D4610E53-183B-024D-8A3C-B4F9E0B7D20D}"/>
              </a:ext>
            </a:extLst>
          </p:cNvPr>
          <p:cNvPicPr>
            <a:picLocks noChangeAspect="1"/>
          </p:cNvPicPr>
          <p:nvPr/>
        </p:nvPicPr>
        <p:blipFill>
          <a:blip r:embed="rId2"/>
          <a:stretch>
            <a:fillRect/>
          </a:stretch>
        </p:blipFill>
        <p:spPr>
          <a:xfrm>
            <a:off x="502793" y="3083124"/>
            <a:ext cx="11480800" cy="2362200"/>
          </a:xfrm>
          <a:prstGeom prst="rect">
            <a:avLst/>
          </a:prstGeom>
        </p:spPr>
      </p:pic>
    </p:spTree>
    <p:extLst>
      <p:ext uri="{BB962C8B-B14F-4D97-AF65-F5344CB8AC3E}">
        <p14:creationId xmlns:p14="http://schemas.microsoft.com/office/powerpoint/2010/main" val="332901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6660242"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LAUNCH SUCCESS YEARLY TREND</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2895599" y="1258071"/>
            <a:ext cx="5780315" cy="473206"/>
          </a:xfrm>
          <a:prstGeom prst="rect">
            <a:avLst/>
          </a:prstGeom>
        </p:spPr>
        <p:txBody>
          <a:bodyPr wrap="square">
            <a:spAutoFit/>
          </a:bodyPr>
          <a:lstStyle/>
          <a:p>
            <a:pPr>
              <a:lnSpc>
                <a:spcPct val="150000"/>
              </a:lnSpc>
            </a:pPr>
            <a:r>
              <a:rPr lang="en-US" dirty="0">
                <a:latin typeface="Avenir Next Medium" panose="020B0503020202020204" pitchFamily="34" charset="0"/>
              </a:rPr>
              <a:t>The success rate since 2013 kept increasing till 2020</a:t>
            </a:r>
          </a:p>
        </p:txBody>
      </p:sp>
      <p:pic>
        <p:nvPicPr>
          <p:cNvPr id="5" name="Picture 4">
            <a:extLst>
              <a:ext uri="{FF2B5EF4-FFF2-40B4-BE49-F238E27FC236}">
                <a16:creationId xmlns:a16="http://schemas.microsoft.com/office/drawing/2014/main" id="{12775782-34F5-C542-90D9-CE31C688D090}"/>
              </a:ext>
            </a:extLst>
          </p:cNvPr>
          <p:cNvPicPr>
            <a:picLocks noChangeAspect="1"/>
          </p:cNvPicPr>
          <p:nvPr/>
        </p:nvPicPr>
        <p:blipFill>
          <a:blip r:embed="rId2"/>
          <a:stretch>
            <a:fillRect/>
          </a:stretch>
        </p:blipFill>
        <p:spPr>
          <a:xfrm>
            <a:off x="2355850" y="1731277"/>
            <a:ext cx="7175500" cy="4292600"/>
          </a:xfrm>
          <a:prstGeom prst="rect">
            <a:avLst/>
          </a:prstGeom>
        </p:spPr>
      </p:pic>
    </p:spTree>
    <p:extLst>
      <p:ext uri="{BB962C8B-B14F-4D97-AF65-F5344CB8AC3E}">
        <p14:creationId xmlns:p14="http://schemas.microsoft.com/office/powerpoint/2010/main" val="2081918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B96637-4328-784B-BCA8-064099CF85E4}"/>
              </a:ext>
            </a:extLst>
          </p:cNvPr>
          <p:cNvPicPr>
            <a:picLocks noChangeAspect="1"/>
          </p:cNvPicPr>
          <p:nvPr/>
        </p:nvPicPr>
        <p:blipFill>
          <a:blip r:embed="rId2"/>
          <a:stretch>
            <a:fillRect/>
          </a:stretch>
        </p:blipFill>
        <p:spPr>
          <a:xfrm>
            <a:off x="0" y="0"/>
            <a:ext cx="12192000" cy="685548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865714" y="2514625"/>
            <a:ext cx="4969029" cy="12287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sz="2800" b="1" dirty="0">
                <a:solidFill>
                  <a:srgbClr val="8D51BC"/>
                </a:solidFill>
                <a:latin typeface="BigYoungBoldGB2.0" panose="02010604000000000000" pitchFamily="2" charset="-122"/>
                <a:ea typeface="BigYoungBoldGB2.0" panose="02010604000000000000" pitchFamily="2" charset="-122"/>
                <a:cs typeface="Arial" panose="020B0604020202020204" pitchFamily="34" charset="0"/>
              </a:rPr>
              <a:t>LAUNCH SITES PROXIMITIES ANALYSIS</a:t>
            </a: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2384198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LAUNCH SITE LOCATIONS</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914399" y="935578"/>
            <a:ext cx="10700659" cy="471924"/>
          </a:xfrm>
          <a:prstGeom prst="rect">
            <a:avLst/>
          </a:prstGeom>
        </p:spPr>
        <p:txBody>
          <a:bodyPr wrap="square">
            <a:spAutoFit/>
          </a:bodyPr>
          <a:lstStyle/>
          <a:p>
            <a:pPr>
              <a:lnSpc>
                <a:spcPct val="150000"/>
              </a:lnSpc>
            </a:pPr>
            <a:r>
              <a:rPr lang="en-US" dirty="0">
                <a:latin typeface="Avenir Medium" panose="02000503020000020003" pitchFamily="2" charset="0"/>
              </a:rPr>
              <a:t>All of launch sites are closed coasts of the United States.</a:t>
            </a:r>
          </a:p>
        </p:txBody>
      </p:sp>
      <p:pic>
        <p:nvPicPr>
          <p:cNvPr id="8" name="Picture 7">
            <a:extLst>
              <a:ext uri="{FF2B5EF4-FFF2-40B4-BE49-F238E27FC236}">
                <a16:creationId xmlns:a16="http://schemas.microsoft.com/office/drawing/2014/main" id="{41E26348-5334-4F4D-A3AB-A0F5D31BD809}"/>
              </a:ext>
            </a:extLst>
          </p:cNvPr>
          <p:cNvPicPr>
            <a:picLocks noChangeAspect="1"/>
          </p:cNvPicPr>
          <p:nvPr/>
        </p:nvPicPr>
        <p:blipFill>
          <a:blip r:embed="rId2"/>
          <a:stretch>
            <a:fillRect/>
          </a:stretch>
        </p:blipFill>
        <p:spPr>
          <a:xfrm>
            <a:off x="2282259" y="1732804"/>
            <a:ext cx="7627482" cy="4397828"/>
          </a:xfrm>
          <a:prstGeom prst="rect">
            <a:avLst/>
          </a:prstGeom>
        </p:spPr>
      </p:pic>
    </p:spTree>
    <p:extLst>
      <p:ext uri="{BB962C8B-B14F-4D97-AF65-F5344CB8AC3E}">
        <p14:creationId xmlns:p14="http://schemas.microsoft.com/office/powerpoint/2010/main" val="46524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LAUNCH SITE LABELS</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914399" y="935578"/>
            <a:ext cx="10863944" cy="471924"/>
          </a:xfrm>
          <a:prstGeom prst="rect">
            <a:avLst/>
          </a:prstGeom>
        </p:spPr>
        <p:txBody>
          <a:bodyPr wrap="square">
            <a:spAutoFit/>
          </a:bodyPr>
          <a:lstStyle/>
          <a:p>
            <a:pPr>
              <a:lnSpc>
                <a:spcPct val="150000"/>
              </a:lnSpc>
            </a:pPr>
            <a:r>
              <a:rPr lang="en-US" dirty="0">
                <a:latin typeface="Avenir Medium" panose="02000503020000020003" pitchFamily="2" charset="0"/>
              </a:rPr>
              <a:t>The green markers represent the successful launches, and the red markers represent the fail launches.</a:t>
            </a:r>
          </a:p>
        </p:txBody>
      </p:sp>
      <p:pic>
        <p:nvPicPr>
          <p:cNvPr id="3" name="Picture 2">
            <a:extLst>
              <a:ext uri="{FF2B5EF4-FFF2-40B4-BE49-F238E27FC236}">
                <a16:creationId xmlns:a16="http://schemas.microsoft.com/office/drawing/2014/main" id="{F99FA471-D9FF-E74E-A34B-1ABDA2C42EEB}"/>
              </a:ext>
            </a:extLst>
          </p:cNvPr>
          <p:cNvPicPr>
            <a:picLocks noChangeAspect="1"/>
          </p:cNvPicPr>
          <p:nvPr/>
        </p:nvPicPr>
        <p:blipFill>
          <a:blip r:embed="rId2"/>
          <a:stretch>
            <a:fillRect/>
          </a:stretch>
        </p:blipFill>
        <p:spPr>
          <a:xfrm>
            <a:off x="2325803" y="1732805"/>
            <a:ext cx="7572135" cy="4397828"/>
          </a:xfrm>
          <a:prstGeom prst="rect">
            <a:avLst/>
          </a:prstGeom>
        </p:spPr>
      </p:pic>
    </p:spTree>
    <p:extLst>
      <p:ext uri="{BB962C8B-B14F-4D97-AF65-F5344CB8AC3E}">
        <p14:creationId xmlns:p14="http://schemas.microsoft.com/office/powerpoint/2010/main" val="113052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6" y="119148"/>
            <a:ext cx="98715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THE DISTANCES BETWEEN LAUNCH SITES AND  OTHER PLACES</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7" name="Rectangle 6">
            <a:extLst>
              <a:ext uri="{FF2B5EF4-FFF2-40B4-BE49-F238E27FC236}">
                <a16:creationId xmlns:a16="http://schemas.microsoft.com/office/drawing/2014/main" id="{2C9010EF-988E-CD4F-9CB3-0F6461145C42}"/>
              </a:ext>
            </a:extLst>
          </p:cNvPr>
          <p:cNvSpPr/>
          <p:nvPr/>
        </p:nvSpPr>
        <p:spPr>
          <a:xfrm>
            <a:off x="914399" y="935578"/>
            <a:ext cx="10863944" cy="471924"/>
          </a:xfrm>
          <a:prstGeom prst="rect">
            <a:avLst/>
          </a:prstGeom>
        </p:spPr>
        <p:txBody>
          <a:bodyPr wrap="square">
            <a:spAutoFit/>
          </a:bodyPr>
          <a:lstStyle/>
          <a:p>
            <a:pPr>
              <a:lnSpc>
                <a:spcPct val="150000"/>
              </a:lnSpc>
            </a:pPr>
            <a:r>
              <a:rPr lang="en-US" dirty="0">
                <a:latin typeface="Avenir Medium" panose="02000503020000020003" pitchFamily="2" charset="0"/>
              </a:rPr>
              <a:t>Show the distances between CCAFS SLC 40 and coast, KSC LC 39A and highways. </a:t>
            </a:r>
            <a:r>
              <a:rPr lang="en-US" altLang="zh-CN" dirty="0">
                <a:latin typeface="Avenir Medium" panose="02000503020000020003" pitchFamily="2" charset="0"/>
              </a:rPr>
              <a:t>etc</a:t>
            </a:r>
            <a:r>
              <a:rPr lang="en-US" dirty="0">
                <a:latin typeface="Avenir Medium" panose="02000503020000020003" pitchFamily="2" charset="0"/>
              </a:rPr>
              <a:t>.</a:t>
            </a:r>
          </a:p>
        </p:txBody>
      </p:sp>
      <p:pic>
        <p:nvPicPr>
          <p:cNvPr id="5" name="Picture 4">
            <a:extLst>
              <a:ext uri="{FF2B5EF4-FFF2-40B4-BE49-F238E27FC236}">
                <a16:creationId xmlns:a16="http://schemas.microsoft.com/office/drawing/2014/main" id="{675EA7C8-265C-E54C-8244-14984FDD17F7}"/>
              </a:ext>
            </a:extLst>
          </p:cNvPr>
          <p:cNvPicPr>
            <a:picLocks noChangeAspect="1"/>
          </p:cNvPicPr>
          <p:nvPr/>
        </p:nvPicPr>
        <p:blipFill>
          <a:blip r:embed="rId2"/>
          <a:stretch>
            <a:fillRect/>
          </a:stretch>
        </p:blipFill>
        <p:spPr>
          <a:xfrm>
            <a:off x="2198909" y="1637343"/>
            <a:ext cx="7794179" cy="2238193"/>
          </a:xfrm>
          <a:prstGeom prst="rect">
            <a:avLst/>
          </a:prstGeom>
        </p:spPr>
      </p:pic>
      <p:pic>
        <p:nvPicPr>
          <p:cNvPr id="8" name="Picture 7">
            <a:extLst>
              <a:ext uri="{FF2B5EF4-FFF2-40B4-BE49-F238E27FC236}">
                <a16:creationId xmlns:a16="http://schemas.microsoft.com/office/drawing/2014/main" id="{886761D6-CAFC-0F49-AF73-303905EB03DA}"/>
              </a:ext>
            </a:extLst>
          </p:cNvPr>
          <p:cNvPicPr>
            <a:picLocks noChangeAspect="1"/>
          </p:cNvPicPr>
          <p:nvPr/>
        </p:nvPicPr>
        <p:blipFill>
          <a:blip r:embed="rId3"/>
          <a:stretch>
            <a:fillRect/>
          </a:stretch>
        </p:blipFill>
        <p:spPr>
          <a:xfrm>
            <a:off x="2198909" y="3956001"/>
            <a:ext cx="7776625" cy="2238194"/>
          </a:xfrm>
          <a:prstGeom prst="rect">
            <a:avLst/>
          </a:prstGeom>
        </p:spPr>
      </p:pic>
    </p:spTree>
    <p:extLst>
      <p:ext uri="{BB962C8B-B14F-4D97-AF65-F5344CB8AC3E}">
        <p14:creationId xmlns:p14="http://schemas.microsoft.com/office/powerpoint/2010/main" val="294486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6D20A2-9C91-314A-8972-1FBB7C87B631}"/>
              </a:ext>
            </a:extLst>
          </p:cNvPr>
          <p:cNvPicPr>
            <a:picLocks noChangeAspect="1"/>
          </p:cNvPicPr>
          <p:nvPr/>
        </p:nvPicPr>
        <p:blipFill>
          <a:blip r:embed="rId2"/>
          <a:stretch>
            <a:fillRect/>
          </a:stretch>
        </p:blipFill>
        <p:spPr>
          <a:xfrm>
            <a:off x="0" y="0"/>
            <a:ext cx="12196482" cy="685800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865714" y="2514625"/>
            <a:ext cx="5317372" cy="1228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altLang="zh-CN" sz="2800" b="1" dirty="0">
                <a:solidFill>
                  <a:srgbClr val="F4BB4C"/>
                </a:solidFill>
                <a:latin typeface="BigYoungBoldGB2.0" panose="02010604000000000000" pitchFamily="2" charset="-122"/>
                <a:ea typeface="BigYoungBoldGB2.0" panose="02010604000000000000" pitchFamily="2" charset="-122"/>
                <a:cs typeface="Arial" panose="020B0604020202020204" pitchFamily="34" charset="0"/>
              </a:rPr>
              <a:t>PREDICTIVE</a:t>
            </a:r>
            <a:r>
              <a:rPr lang="zh-CN" altLang="en-US" sz="2800" b="1" dirty="0">
                <a:solidFill>
                  <a:srgbClr val="F4BB4C"/>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800" b="1" dirty="0">
                <a:solidFill>
                  <a:srgbClr val="F4BB4C"/>
                </a:solidFill>
                <a:latin typeface="BigYoungBoldGB2.0" panose="02010604000000000000" pitchFamily="2" charset="-122"/>
                <a:ea typeface="BigYoungBoldGB2.0" panose="02010604000000000000" pitchFamily="2" charset="-122"/>
                <a:cs typeface="Arial" panose="020B0604020202020204" pitchFamily="34" charset="0"/>
              </a:rPr>
              <a:t>ANALYTICS</a:t>
            </a:r>
          </a:p>
          <a:p>
            <a:pPr>
              <a:lnSpc>
                <a:spcPct val="110000"/>
              </a:lnSpc>
            </a:pPr>
            <a:r>
              <a:rPr lang="en-US" altLang="zh-CN" sz="2800" b="1" dirty="0">
                <a:solidFill>
                  <a:srgbClr val="F4BB4C"/>
                </a:solidFill>
                <a:latin typeface="BigYoungBoldGB2.0" panose="02010604000000000000" pitchFamily="2" charset="-122"/>
                <a:ea typeface="BigYoungBoldGB2.0" panose="02010604000000000000" pitchFamily="2" charset="-122"/>
                <a:cs typeface="Arial" panose="020B0604020202020204" pitchFamily="34" charset="0"/>
              </a:rPr>
              <a:t>(CLASSIFICATION)</a:t>
            </a:r>
            <a:endParaRPr lang="en-US" sz="2800" b="1" dirty="0">
              <a:solidFill>
                <a:srgbClr val="F4BB4C"/>
              </a:solidFill>
              <a:latin typeface="BigYoungBoldGB2.0" panose="02010604000000000000" pitchFamily="2" charset="-122"/>
              <a:ea typeface="BigYoungBoldGB2.0" panose="02010604000000000000" pitchFamily="2" charset="-122"/>
              <a:cs typeface="Arial" panose="020B0604020202020204" pitchFamily="34" charset="0"/>
            </a:endParaRP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328113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CLASSIFICATION</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ACCURACY</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3" name="Picture 2">
            <a:extLst>
              <a:ext uri="{FF2B5EF4-FFF2-40B4-BE49-F238E27FC236}">
                <a16:creationId xmlns:a16="http://schemas.microsoft.com/office/drawing/2014/main" id="{D420C520-7624-184F-BB9C-38FBF291A861}"/>
              </a:ext>
            </a:extLst>
          </p:cNvPr>
          <p:cNvPicPr>
            <a:picLocks noChangeAspect="1"/>
          </p:cNvPicPr>
          <p:nvPr/>
        </p:nvPicPr>
        <p:blipFill>
          <a:blip r:embed="rId2"/>
          <a:stretch>
            <a:fillRect/>
          </a:stretch>
        </p:blipFill>
        <p:spPr>
          <a:xfrm>
            <a:off x="707574" y="1939710"/>
            <a:ext cx="10570028" cy="3371171"/>
          </a:xfrm>
          <a:prstGeom prst="rect">
            <a:avLst/>
          </a:prstGeom>
        </p:spPr>
      </p:pic>
    </p:spTree>
    <p:extLst>
      <p:ext uri="{BB962C8B-B14F-4D97-AF65-F5344CB8AC3E}">
        <p14:creationId xmlns:p14="http://schemas.microsoft.com/office/powerpoint/2010/main" val="158788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0B613-12F8-9544-9515-BEE6D7CFC9BD}"/>
              </a:ext>
            </a:extLst>
          </p:cNvPr>
          <p:cNvPicPr>
            <a:picLocks noChangeAspect="1"/>
          </p:cNvPicPr>
          <p:nvPr/>
        </p:nvPicPr>
        <p:blipFill>
          <a:blip r:embed="rId2"/>
          <a:stretch>
            <a:fillRect/>
          </a:stretch>
        </p:blipFill>
        <p:spPr>
          <a:xfrm>
            <a:off x="0" y="0"/>
            <a:ext cx="12196482" cy="685800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770011" y="72573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EXECUTIVE SUMMARY</a:t>
            </a:r>
          </a:p>
        </p:txBody>
      </p:sp>
      <p:sp>
        <p:nvSpPr>
          <p:cNvPr id="4" name="TextBox 3">
            <a:extLst>
              <a:ext uri="{FF2B5EF4-FFF2-40B4-BE49-F238E27FC236}">
                <a16:creationId xmlns:a16="http://schemas.microsoft.com/office/drawing/2014/main" id="{846FE69E-2FAA-CE41-BAE0-EACBFA8B5580}"/>
              </a:ext>
            </a:extLst>
          </p:cNvPr>
          <p:cNvSpPr txBox="1"/>
          <p:nvPr/>
        </p:nvSpPr>
        <p:spPr>
          <a:xfrm>
            <a:off x="770011" y="1834953"/>
            <a:ext cx="5550174" cy="3677930"/>
          </a:xfrm>
          <a:prstGeom prst="rect">
            <a:avLst/>
          </a:prstGeom>
          <a:noFill/>
        </p:spPr>
        <p:txBody>
          <a:bodyPr wrap="none" rtlCol="0">
            <a:spAutoFit/>
          </a:bodyPr>
          <a:lstStyle/>
          <a:p>
            <a:pPr>
              <a:spcBef>
                <a:spcPts val="600"/>
              </a:spcBef>
            </a:pPr>
            <a:r>
              <a:rPr lang="en-US" sz="20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SUMMARY OF METHODOLOGIES</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Data collection via APIs &amp; web scraping</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Data wrangling &amp; Exploratory Data Analysis (EDA) &amp; data visualization</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Dynamic data visualization &amp; analysis with Folium</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Data Modeling with classification models</a:t>
            </a:r>
          </a:p>
          <a:p>
            <a:pPr>
              <a:spcBef>
                <a:spcPts val="600"/>
              </a:spcBef>
            </a:pPr>
            <a:endParaRPr lang="en-US" sz="1500" dirty="0">
              <a:solidFill>
                <a:schemeClr val="bg1"/>
              </a:solidFill>
              <a:latin typeface="Arial" panose="020B0604020202020204" pitchFamily="34" charset="0"/>
              <a:cs typeface="Arial" panose="020B0604020202020204" pitchFamily="34" charset="0"/>
            </a:endParaRPr>
          </a:p>
          <a:p>
            <a:pPr>
              <a:spcBef>
                <a:spcPts val="600"/>
              </a:spcBef>
            </a:pPr>
            <a:r>
              <a:rPr lang="en-US" sz="20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SUMMARY OF ALL RESULTS</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Analysis with SQL</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EDA</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Interactive visual analytics</a:t>
            </a:r>
          </a:p>
          <a:p>
            <a:pPr marL="285750" indent="-285750">
              <a:spcBef>
                <a:spcPts val="600"/>
              </a:spcBef>
              <a:buFont typeface="Wingdings" pitchFamily="2" charset="2"/>
              <a:buChar char="§"/>
            </a:pPr>
            <a:r>
              <a:rPr lang="en-US" sz="1300" dirty="0">
                <a:solidFill>
                  <a:schemeClr val="bg1"/>
                </a:solidFill>
                <a:latin typeface="Avenir Next Ultra Light" panose="020B0203020202020204" pitchFamily="34" charset="77"/>
                <a:cs typeface="Arial" panose="020B0604020202020204" pitchFamily="34" charset="0"/>
              </a:rPr>
              <a:t>Predictive analysis</a:t>
            </a:r>
          </a:p>
          <a:p>
            <a:pPr>
              <a:spcBef>
                <a:spcPts val="600"/>
              </a:spcBef>
            </a:pPr>
            <a:endParaRPr lang="en-US" sz="1500"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186288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CONFUSION</a:t>
            </a:r>
            <a:r>
              <a:rPr lang="zh-CN" alt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MATRIXS</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3" name="Picture 2">
            <a:extLst>
              <a:ext uri="{FF2B5EF4-FFF2-40B4-BE49-F238E27FC236}">
                <a16:creationId xmlns:a16="http://schemas.microsoft.com/office/drawing/2014/main" id="{AE785517-9375-104F-8B2D-8CA9B8C3C883}"/>
              </a:ext>
            </a:extLst>
          </p:cNvPr>
          <p:cNvPicPr>
            <a:picLocks noChangeAspect="1"/>
          </p:cNvPicPr>
          <p:nvPr/>
        </p:nvPicPr>
        <p:blipFill>
          <a:blip r:embed="rId2"/>
          <a:stretch>
            <a:fillRect/>
          </a:stretch>
        </p:blipFill>
        <p:spPr>
          <a:xfrm>
            <a:off x="3443607" y="3902512"/>
            <a:ext cx="1918173" cy="1736978"/>
          </a:xfrm>
          <a:prstGeom prst="rect">
            <a:avLst/>
          </a:prstGeom>
        </p:spPr>
      </p:pic>
      <p:pic>
        <p:nvPicPr>
          <p:cNvPr id="6" name="Picture 5">
            <a:extLst>
              <a:ext uri="{FF2B5EF4-FFF2-40B4-BE49-F238E27FC236}">
                <a16:creationId xmlns:a16="http://schemas.microsoft.com/office/drawing/2014/main" id="{8C0E316D-BB42-9B4C-BA87-725BF99E82C3}"/>
              </a:ext>
            </a:extLst>
          </p:cNvPr>
          <p:cNvPicPr>
            <a:picLocks noChangeAspect="1"/>
          </p:cNvPicPr>
          <p:nvPr/>
        </p:nvPicPr>
        <p:blipFill>
          <a:blip r:embed="rId3"/>
          <a:stretch>
            <a:fillRect/>
          </a:stretch>
        </p:blipFill>
        <p:spPr>
          <a:xfrm>
            <a:off x="1167714" y="1611102"/>
            <a:ext cx="1918173" cy="1743226"/>
          </a:xfrm>
          <a:prstGeom prst="rect">
            <a:avLst/>
          </a:prstGeom>
        </p:spPr>
      </p:pic>
      <p:pic>
        <p:nvPicPr>
          <p:cNvPr id="11" name="Picture 10">
            <a:extLst>
              <a:ext uri="{FF2B5EF4-FFF2-40B4-BE49-F238E27FC236}">
                <a16:creationId xmlns:a16="http://schemas.microsoft.com/office/drawing/2014/main" id="{D0697E76-A00A-FD4F-9534-2C189952A516}"/>
              </a:ext>
            </a:extLst>
          </p:cNvPr>
          <p:cNvPicPr>
            <a:picLocks noChangeAspect="1"/>
          </p:cNvPicPr>
          <p:nvPr/>
        </p:nvPicPr>
        <p:blipFill>
          <a:blip r:embed="rId4"/>
          <a:stretch>
            <a:fillRect/>
          </a:stretch>
        </p:blipFill>
        <p:spPr>
          <a:xfrm>
            <a:off x="3449854" y="1611102"/>
            <a:ext cx="1918173" cy="1743226"/>
          </a:xfrm>
          <a:prstGeom prst="rect">
            <a:avLst/>
          </a:prstGeom>
        </p:spPr>
      </p:pic>
      <p:pic>
        <p:nvPicPr>
          <p:cNvPr id="13" name="Picture 12">
            <a:extLst>
              <a:ext uri="{FF2B5EF4-FFF2-40B4-BE49-F238E27FC236}">
                <a16:creationId xmlns:a16="http://schemas.microsoft.com/office/drawing/2014/main" id="{0F492E4F-B67E-B54D-AE2B-2614BC581FD7}"/>
              </a:ext>
            </a:extLst>
          </p:cNvPr>
          <p:cNvPicPr>
            <a:picLocks noChangeAspect="1"/>
          </p:cNvPicPr>
          <p:nvPr/>
        </p:nvPicPr>
        <p:blipFill>
          <a:blip r:embed="rId5"/>
          <a:stretch>
            <a:fillRect/>
          </a:stretch>
        </p:blipFill>
        <p:spPr>
          <a:xfrm>
            <a:off x="1167714" y="3890015"/>
            <a:ext cx="1911927" cy="1749475"/>
          </a:xfrm>
          <a:prstGeom prst="rect">
            <a:avLst/>
          </a:prstGeom>
        </p:spPr>
      </p:pic>
      <p:sp>
        <p:nvSpPr>
          <p:cNvPr id="2" name="Rectangle 1">
            <a:extLst>
              <a:ext uri="{FF2B5EF4-FFF2-40B4-BE49-F238E27FC236}">
                <a16:creationId xmlns:a16="http://schemas.microsoft.com/office/drawing/2014/main" id="{5F45938C-D334-BC4F-9E86-FD152A6AC34B}"/>
              </a:ext>
            </a:extLst>
          </p:cNvPr>
          <p:cNvSpPr/>
          <p:nvPr/>
        </p:nvSpPr>
        <p:spPr>
          <a:xfrm>
            <a:off x="1478529" y="1334103"/>
            <a:ext cx="1601112" cy="276999"/>
          </a:xfrm>
          <a:prstGeom prst="rect">
            <a:avLst/>
          </a:prstGeom>
        </p:spPr>
        <p:txBody>
          <a:bodyPr wrap="square">
            <a:spAutoFit/>
          </a:bodyPr>
          <a:lstStyle/>
          <a:p>
            <a:r>
              <a:rPr lang="en-US" altLang="zh-CN" sz="1200" dirty="0">
                <a:latin typeface="Avenir Next Medium" panose="020B0503020202020204" pitchFamily="34" charset="0"/>
              </a:rPr>
              <a:t>Logistic</a:t>
            </a:r>
            <a:r>
              <a:rPr lang="zh-CN" altLang="en-US" sz="1200" dirty="0">
                <a:latin typeface="Avenir Next Medium" panose="020B0503020202020204" pitchFamily="34" charset="0"/>
              </a:rPr>
              <a:t> </a:t>
            </a:r>
            <a:r>
              <a:rPr lang="en-US" altLang="zh-CN" sz="1200" dirty="0">
                <a:latin typeface="Avenir Next Medium" panose="020B0503020202020204" pitchFamily="34" charset="0"/>
              </a:rPr>
              <a:t>Regression</a:t>
            </a:r>
            <a:endParaRPr lang="en-US" sz="1200" dirty="0"/>
          </a:p>
        </p:txBody>
      </p:sp>
      <p:sp>
        <p:nvSpPr>
          <p:cNvPr id="15" name="Rectangle 14">
            <a:extLst>
              <a:ext uri="{FF2B5EF4-FFF2-40B4-BE49-F238E27FC236}">
                <a16:creationId xmlns:a16="http://schemas.microsoft.com/office/drawing/2014/main" id="{B5EF2723-999A-5F48-8EC6-8C68DB6AFE9F}"/>
              </a:ext>
            </a:extLst>
          </p:cNvPr>
          <p:cNvSpPr/>
          <p:nvPr/>
        </p:nvSpPr>
        <p:spPr>
          <a:xfrm>
            <a:off x="4238448" y="1334103"/>
            <a:ext cx="567981" cy="276999"/>
          </a:xfrm>
          <a:prstGeom prst="rect">
            <a:avLst/>
          </a:prstGeom>
        </p:spPr>
        <p:txBody>
          <a:bodyPr wrap="square">
            <a:spAutoFit/>
          </a:bodyPr>
          <a:lstStyle/>
          <a:p>
            <a:r>
              <a:rPr lang="en-US" altLang="zh-CN" sz="1200" dirty="0">
                <a:latin typeface="Avenir Next Medium" panose="020B0503020202020204" pitchFamily="34" charset="0"/>
              </a:rPr>
              <a:t>SAM</a:t>
            </a:r>
            <a:endParaRPr lang="en-US" sz="1200" dirty="0"/>
          </a:p>
        </p:txBody>
      </p:sp>
      <p:sp>
        <p:nvSpPr>
          <p:cNvPr id="16" name="Rectangle 15">
            <a:extLst>
              <a:ext uri="{FF2B5EF4-FFF2-40B4-BE49-F238E27FC236}">
                <a16:creationId xmlns:a16="http://schemas.microsoft.com/office/drawing/2014/main" id="{E3953EEF-E023-0F4A-A0A2-F4CCAC6DD94C}"/>
              </a:ext>
            </a:extLst>
          </p:cNvPr>
          <p:cNvSpPr/>
          <p:nvPr/>
        </p:nvSpPr>
        <p:spPr>
          <a:xfrm>
            <a:off x="1719280" y="3620103"/>
            <a:ext cx="1144924" cy="276999"/>
          </a:xfrm>
          <a:prstGeom prst="rect">
            <a:avLst/>
          </a:prstGeom>
        </p:spPr>
        <p:txBody>
          <a:bodyPr wrap="square">
            <a:spAutoFit/>
          </a:bodyPr>
          <a:lstStyle/>
          <a:p>
            <a:r>
              <a:rPr lang="en-US" altLang="zh-CN" sz="1200" dirty="0">
                <a:latin typeface="Avenir Next Medium" panose="020B0503020202020204" pitchFamily="34" charset="0"/>
              </a:rPr>
              <a:t>Decision</a:t>
            </a:r>
            <a:r>
              <a:rPr lang="zh-CN" altLang="en-US" sz="1200" dirty="0">
                <a:latin typeface="Avenir Next Medium" panose="020B0503020202020204" pitchFamily="34" charset="0"/>
              </a:rPr>
              <a:t> </a:t>
            </a:r>
            <a:r>
              <a:rPr lang="en-US" altLang="zh-CN" sz="1200" dirty="0">
                <a:latin typeface="Avenir Next Medium" panose="020B0503020202020204" pitchFamily="34" charset="0"/>
              </a:rPr>
              <a:t>Tree</a:t>
            </a:r>
            <a:endParaRPr lang="en-US" sz="1200" dirty="0"/>
          </a:p>
        </p:txBody>
      </p:sp>
      <p:sp>
        <p:nvSpPr>
          <p:cNvPr id="17" name="Rectangle 16">
            <a:extLst>
              <a:ext uri="{FF2B5EF4-FFF2-40B4-BE49-F238E27FC236}">
                <a16:creationId xmlns:a16="http://schemas.microsoft.com/office/drawing/2014/main" id="{00E98840-D161-114D-A26C-DC61630A95F0}"/>
              </a:ext>
            </a:extLst>
          </p:cNvPr>
          <p:cNvSpPr/>
          <p:nvPr/>
        </p:nvSpPr>
        <p:spPr>
          <a:xfrm>
            <a:off x="4238448" y="3620103"/>
            <a:ext cx="567981" cy="276999"/>
          </a:xfrm>
          <a:prstGeom prst="rect">
            <a:avLst/>
          </a:prstGeom>
        </p:spPr>
        <p:txBody>
          <a:bodyPr wrap="square">
            <a:spAutoFit/>
          </a:bodyPr>
          <a:lstStyle/>
          <a:p>
            <a:r>
              <a:rPr lang="en-US" altLang="zh-CN" sz="1200" dirty="0">
                <a:latin typeface="Avenir Next Medium" panose="020B0503020202020204" pitchFamily="34" charset="0"/>
              </a:rPr>
              <a:t>KNN</a:t>
            </a:r>
            <a:endParaRPr lang="en-US" sz="1200" dirty="0"/>
          </a:p>
        </p:txBody>
      </p:sp>
      <p:sp>
        <p:nvSpPr>
          <p:cNvPr id="18" name="Rectangle 17">
            <a:extLst>
              <a:ext uri="{FF2B5EF4-FFF2-40B4-BE49-F238E27FC236}">
                <a16:creationId xmlns:a16="http://schemas.microsoft.com/office/drawing/2014/main" id="{D80621B1-1FD1-C34F-A4A2-4B0D4EBA8494}"/>
              </a:ext>
            </a:extLst>
          </p:cNvPr>
          <p:cNvSpPr/>
          <p:nvPr/>
        </p:nvSpPr>
        <p:spPr>
          <a:xfrm>
            <a:off x="5736541" y="2350604"/>
            <a:ext cx="5595258" cy="2549416"/>
          </a:xfrm>
          <a:prstGeom prst="rect">
            <a:avLst/>
          </a:prstGeom>
        </p:spPr>
        <p:txBody>
          <a:bodyPr wrap="square">
            <a:spAutoFit/>
          </a:bodyPr>
          <a:lstStyle/>
          <a:p>
            <a:pPr>
              <a:lnSpc>
                <a:spcPct val="150000"/>
              </a:lnSpc>
            </a:pPr>
            <a:r>
              <a:rPr lang="en-US" altLang="zh-CN" dirty="0">
                <a:latin typeface="Avenir Medium" panose="02000503020000020003" pitchFamily="2" charset="0"/>
              </a:rPr>
              <a:t>All</a:t>
            </a:r>
            <a:r>
              <a:rPr lang="zh-CN" altLang="en-US" dirty="0">
                <a:latin typeface="Avenir Medium" panose="02000503020000020003" pitchFamily="2" charset="0"/>
              </a:rPr>
              <a:t> </a:t>
            </a:r>
            <a:r>
              <a:rPr lang="en-US" altLang="zh-CN" dirty="0">
                <a:latin typeface="Avenir Medium" panose="02000503020000020003" pitchFamily="2" charset="0"/>
              </a:rPr>
              <a:t>models’</a:t>
            </a:r>
            <a:r>
              <a:rPr lang="zh-CN" altLang="en-US" dirty="0">
                <a:latin typeface="Avenir Medium" panose="02000503020000020003" pitchFamily="2" charset="0"/>
              </a:rPr>
              <a:t> </a:t>
            </a:r>
            <a:r>
              <a:rPr lang="en-US" altLang="zh-CN" dirty="0">
                <a:latin typeface="Avenir Medium" panose="02000503020000020003" pitchFamily="2" charset="0"/>
              </a:rPr>
              <a:t>performance</a:t>
            </a:r>
            <a:r>
              <a:rPr lang="zh-CN" altLang="en-US" dirty="0">
                <a:latin typeface="Avenir Medium" panose="02000503020000020003" pitchFamily="2" charset="0"/>
              </a:rPr>
              <a:t> </a:t>
            </a:r>
            <a:r>
              <a:rPr lang="en-US" altLang="zh-CN" dirty="0">
                <a:latin typeface="Avenir Medium" panose="02000503020000020003" pitchFamily="2" charset="0"/>
              </a:rPr>
              <a:t>are</a:t>
            </a:r>
            <a:r>
              <a:rPr lang="zh-CN" altLang="en-US" dirty="0">
                <a:latin typeface="Avenir Medium" panose="02000503020000020003" pitchFamily="2" charset="0"/>
              </a:rPr>
              <a:t> </a:t>
            </a:r>
            <a:r>
              <a:rPr lang="en-US" altLang="zh-CN" dirty="0">
                <a:latin typeface="Avenir Medium" panose="02000503020000020003" pitchFamily="2" charset="0"/>
              </a:rPr>
              <a:t>same</a:t>
            </a:r>
            <a:r>
              <a:rPr lang="zh-CN" altLang="en-US" dirty="0">
                <a:latin typeface="Avenir Medium" panose="02000503020000020003" pitchFamily="2" charset="0"/>
              </a:rPr>
              <a:t> </a:t>
            </a:r>
            <a:r>
              <a:rPr lang="en-US" altLang="zh-CN" dirty="0">
                <a:latin typeface="Avenir Medium" panose="02000503020000020003" pitchFamily="2" charset="0"/>
              </a:rPr>
              <a:t>in</a:t>
            </a:r>
            <a:r>
              <a:rPr lang="zh-CN" altLang="en-US" dirty="0">
                <a:latin typeface="Avenir Medium" panose="02000503020000020003" pitchFamily="2" charset="0"/>
              </a:rPr>
              <a:t> </a:t>
            </a:r>
            <a:r>
              <a:rPr lang="en-US" altLang="zh-CN" dirty="0">
                <a:latin typeface="Avenir Medium" panose="02000503020000020003" pitchFamily="2" charset="0"/>
              </a:rPr>
              <a:t>this</a:t>
            </a:r>
            <a:r>
              <a:rPr lang="zh-CN" altLang="en-US" dirty="0">
                <a:latin typeface="Avenir Medium" panose="02000503020000020003" pitchFamily="2" charset="0"/>
              </a:rPr>
              <a:t> </a:t>
            </a:r>
            <a:r>
              <a:rPr lang="en-US" altLang="zh-CN" dirty="0">
                <a:latin typeface="Avenir Medium" panose="02000503020000020003" pitchFamily="2" charset="0"/>
              </a:rPr>
              <a:t>project:</a:t>
            </a:r>
          </a:p>
          <a:p>
            <a:pPr>
              <a:lnSpc>
                <a:spcPct val="150000"/>
              </a:lnSpc>
            </a:pPr>
            <a:r>
              <a:rPr lang="en-US" altLang="zh-CN" dirty="0">
                <a:latin typeface="Avenir Medium" panose="02000503020000020003" pitchFamily="2" charset="0"/>
              </a:rPr>
              <a:t>Sensitivity:</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FN)</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0)</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100%</a:t>
            </a:r>
          </a:p>
          <a:p>
            <a:pPr>
              <a:lnSpc>
                <a:spcPct val="150000"/>
              </a:lnSpc>
            </a:pPr>
            <a:r>
              <a:rPr lang="en-US" altLang="zh-CN" dirty="0">
                <a:latin typeface="Avenir Medium" panose="02000503020000020003" pitchFamily="2" charset="0"/>
              </a:rPr>
              <a:t>Specificity:</a:t>
            </a:r>
            <a:r>
              <a:rPr lang="zh-CN" altLang="en-US" dirty="0">
                <a:latin typeface="Avenir Medium" panose="02000503020000020003" pitchFamily="2" charset="0"/>
              </a:rPr>
              <a:t> </a:t>
            </a:r>
            <a:r>
              <a:rPr lang="en-US" altLang="zh-CN" dirty="0">
                <a:latin typeface="Avenir Medium" panose="02000503020000020003" pitchFamily="2" charset="0"/>
              </a:rPr>
              <a:t>TN</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(TN</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FP)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50%</a:t>
            </a:r>
          </a:p>
          <a:p>
            <a:pPr>
              <a:lnSpc>
                <a:spcPct val="150000"/>
              </a:lnSpc>
            </a:pPr>
            <a:r>
              <a:rPr lang="en-US" altLang="zh-CN" dirty="0">
                <a:latin typeface="Avenir Medium" panose="02000503020000020003" pitchFamily="2" charset="0"/>
              </a:rPr>
              <a:t>Precision:</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FP)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80%</a:t>
            </a:r>
          </a:p>
          <a:p>
            <a:pPr>
              <a:lnSpc>
                <a:spcPct val="150000"/>
              </a:lnSpc>
            </a:pPr>
            <a:r>
              <a:rPr lang="en-US" altLang="zh-CN" dirty="0">
                <a:latin typeface="Avenir Medium" panose="02000503020000020003" pitchFamily="2" charset="0"/>
              </a:rPr>
              <a:t>Accuracy:</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TN)</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TN</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FP</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FN)</a:t>
            </a:r>
          </a:p>
          <a:p>
            <a:pPr>
              <a:lnSpc>
                <a:spcPct val="150000"/>
              </a:lnSpc>
            </a:pPr>
            <a:r>
              <a:rPr lang="en-US" dirty="0">
                <a:latin typeface="Avenir Medium" panose="02000503020000020003" pitchFamily="2" charset="0"/>
              </a:rPr>
              <a:t>	</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(12</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3</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0)</a:t>
            </a:r>
            <a:r>
              <a:rPr lang="zh-CN" altLang="en-US" dirty="0">
                <a:latin typeface="Avenir Medium" panose="02000503020000020003" pitchFamily="2" charset="0"/>
              </a:rPr>
              <a:t> </a:t>
            </a:r>
            <a:r>
              <a:rPr lang="en-US" altLang="zh-CN" dirty="0">
                <a:latin typeface="Avenir Medium" panose="02000503020000020003" pitchFamily="2" charset="0"/>
              </a:rPr>
              <a:t>=</a:t>
            </a:r>
            <a:r>
              <a:rPr lang="zh-CN" altLang="en-US" dirty="0">
                <a:latin typeface="Avenir Medium" panose="02000503020000020003" pitchFamily="2" charset="0"/>
              </a:rPr>
              <a:t> </a:t>
            </a:r>
            <a:r>
              <a:rPr lang="en-US" altLang="zh-CN" dirty="0">
                <a:latin typeface="Avenir Medium" panose="02000503020000020003" pitchFamily="2" charset="0"/>
              </a:rPr>
              <a:t>83.33%</a:t>
            </a:r>
            <a:endParaRPr lang="en-US" dirty="0">
              <a:latin typeface="Avenir Medium" panose="02000503020000020003" pitchFamily="2" charset="0"/>
            </a:endParaRPr>
          </a:p>
        </p:txBody>
      </p:sp>
    </p:spTree>
    <p:extLst>
      <p:ext uri="{BB962C8B-B14F-4D97-AF65-F5344CB8AC3E}">
        <p14:creationId xmlns:p14="http://schemas.microsoft.com/office/powerpoint/2010/main" val="2724279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7" y="119148"/>
            <a:ext cx="674732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CONCLUSION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18" name="Rectangle 17">
            <a:extLst>
              <a:ext uri="{FF2B5EF4-FFF2-40B4-BE49-F238E27FC236}">
                <a16:creationId xmlns:a16="http://schemas.microsoft.com/office/drawing/2014/main" id="{D80621B1-1FD1-C34F-A4A2-4B0D4EBA8494}"/>
              </a:ext>
            </a:extLst>
          </p:cNvPr>
          <p:cNvSpPr/>
          <p:nvPr/>
        </p:nvSpPr>
        <p:spPr>
          <a:xfrm>
            <a:off x="750883" y="1251146"/>
            <a:ext cx="10700888" cy="4626908"/>
          </a:xfrm>
          <a:prstGeom prst="rect">
            <a:avLst/>
          </a:prstGeom>
        </p:spPr>
        <p:txBody>
          <a:bodyPr wrap="square">
            <a:spAutoFit/>
          </a:bodyPr>
          <a:lstStyle/>
          <a:p>
            <a:pPr>
              <a:lnSpc>
                <a:spcPct val="150000"/>
              </a:lnSpc>
            </a:pPr>
            <a:r>
              <a:rPr lang="en-US" altLang="zh-CN" dirty="0">
                <a:latin typeface="Avenir Medium" panose="02000503020000020003" pitchFamily="2" charset="0"/>
              </a:rPr>
              <a:t>Overview</a:t>
            </a:r>
            <a:r>
              <a:rPr lang="zh-CN" altLang="en-US" dirty="0">
                <a:latin typeface="Avenir Medium" panose="02000503020000020003" pitchFamily="2" charset="0"/>
              </a:rPr>
              <a:t> </a:t>
            </a:r>
            <a:r>
              <a:rPr lang="en-US" altLang="zh-CN" dirty="0">
                <a:latin typeface="Avenir Medium" panose="02000503020000020003" pitchFamily="2" charset="0"/>
              </a:rPr>
              <a:t>the</a:t>
            </a:r>
            <a:r>
              <a:rPr lang="zh-CN" altLang="en-US" dirty="0">
                <a:latin typeface="Avenir Medium" panose="02000503020000020003" pitchFamily="2" charset="0"/>
              </a:rPr>
              <a:t> </a:t>
            </a:r>
            <a:r>
              <a:rPr lang="en-US" altLang="zh-CN" dirty="0">
                <a:latin typeface="Avenir Medium" panose="02000503020000020003" pitchFamily="2" charset="0"/>
              </a:rPr>
              <a:t>project:</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different launch sites have different success rates. CCAFS LC-40, has a success rate of 60 %, while KSC LC-39A and VAFB SLC 4E has a success rate of 77%.</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the VAFB-SLC </a:t>
            </a:r>
            <a:r>
              <a:rPr lang="en-US" altLang="zh-CN" dirty="0" err="1">
                <a:latin typeface="Avenir Medium" panose="02000503020000020003" pitchFamily="2" charset="0"/>
              </a:rPr>
              <a:t>launchsite</a:t>
            </a:r>
            <a:r>
              <a:rPr lang="en-US" altLang="zh-CN" dirty="0">
                <a:latin typeface="Avenir Medium" panose="02000503020000020003" pitchFamily="2" charset="0"/>
              </a:rPr>
              <a:t> there are no rockets launched for </a:t>
            </a:r>
            <a:r>
              <a:rPr lang="en-US" altLang="zh-CN" dirty="0" err="1">
                <a:latin typeface="Avenir Medium" panose="02000503020000020003" pitchFamily="2" charset="0"/>
              </a:rPr>
              <a:t>heavypayload</a:t>
            </a:r>
            <a:r>
              <a:rPr lang="en-US" altLang="zh-CN" dirty="0">
                <a:latin typeface="Avenir Medium" panose="02000503020000020003" pitchFamily="2" charset="0"/>
              </a:rPr>
              <a:t> mass(greater than 10000).</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in the LEO orbit the Success appears related to the number of flights; on the other hand, there seems to be no relationship between flight number when in GTO orbit.</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Orbits</a:t>
            </a:r>
            <a:r>
              <a:rPr lang="zh-CN" altLang="en-US" dirty="0">
                <a:latin typeface="Avenir Medium" panose="02000503020000020003" pitchFamily="2" charset="0"/>
              </a:rPr>
              <a:t> </a:t>
            </a:r>
            <a:r>
              <a:rPr lang="en-US" altLang="zh-CN" dirty="0">
                <a:latin typeface="Avenir Medium" panose="02000503020000020003" pitchFamily="2" charset="0"/>
              </a:rPr>
              <a:t>ES-L1,</a:t>
            </a:r>
            <a:r>
              <a:rPr lang="zh-CN" altLang="en-US" dirty="0">
                <a:latin typeface="Avenir Medium" panose="02000503020000020003" pitchFamily="2" charset="0"/>
              </a:rPr>
              <a:t> </a:t>
            </a:r>
            <a:r>
              <a:rPr lang="en-US" altLang="zh-CN" dirty="0">
                <a:latin typeface="Avenir Medium" panose="02000503020000020003" pitchFamily="2" charset="0"/>
              </a:rPr>
              <a:t>DEO,</a:t>
            </a:r>
            <a:r>
              <a:rPr lang="zh-CN" altLang="en-US" dirty="0">
                <a:latin typeface="Avenir Medium" panose="02000503020000020003" pitchFamily="2" charset="0"/>
              </a:rPr>
              <a:t> </a:t>
            </a:r>
            <a:r>
              <a:rPr lang="en-US" altLang="zh-CN" dirty="0">
                <a:latin typeface="Avenir Medium" panose="02000503020000020003" pitchFamily="2" charset="0"/>
              </a:rPr>
              <a:t>HEO,</a:t>
            </a:r>
            <a:r>
              <a:rPr lang="zh-CN" altLang="en-US" dirty="0">
                <a:latin typeface="Avenir Medium" panose="02000503020000020003" pitchFamily="2" charset="0"/>
              </a:rPr>
              <a:t> </a:t>
            </a:r>
            <a:r>
              <a:rPr lang="en-US" altLang="zh-CN" dirty="0">
                <a:latin typeface="Avenir Medium" panose="02000503020000020003" pitchFamily="2" charset="0"/>
              </a:rPr>
              <a:t>and</a:t>
            </a:r>
            <a:r>
              <a:rPr lang="zh-CN" altLang="en-US" dirty="0">
                <a:latin typeface="Avenir Medium" panose="02000503020000020003" pitchFamily="2" charset="0"/>
              </a:rPr>
              <a:t> </a:t>
            </a:r>
            <a:r>
              <a:rPr lang="en-US" altLang="zh-CN" dirty="0">
                <a:latin typeface="Avenir Medium" panose="02000503020000020003" pitchFamily="2" charset="0"/>
              </a:rPr>
              <a:t>SSO</a:t>
            </a:r>
            <a:r>
              <a:rPr lang="zh-CN" altLang="en-US" dirty="0">
                <a:latin typeface="Avenir Medium" panose="02000503020000020003" pitchFamily="2" charset="0"/>
              </a:rPr>
              <a:t> </a:t>
            </a:r>
            <a:r>
              <a:rPr lang="en-US" altLang="zh-CN" dirty="0">
                <a:latin typeface="Avenir Medium" panose="02000503020000020003" pitchFamily="2" charset="0"/>
              </a:rPr>
              <a:t>had</a:t>
            </a:r>
            <a:r>
              <a:rPr lang="zh-CN" altLang="en-US" dirty="0">
                <a:latin typeface="Avenir Medium" panose="02000503020000020003" pitchFamily="2" charset="0"/>
              </a:rPr>
              <a:t> </a:t>
            </a:r>
            <a:r>
              <a:rPr lang="en-US" altLang="zh-CN" dirty="0">
                <a:latin typeface="Avenir Medium" panose="02000503020000020003" pitchFamily="2" charset="0"/>
              </a:rPr>
              <a:t>highest</a:t>
            </a:r>
            <a:r>
              <a:rPr lang="zh-CN" altLang="en-US" dirty="0">
                <a:latin typeface="Avenir Medium" panose="02000503020000020003" pitchFamily="2" charset="0"/>
              </a:rPr>
              <a:t> </a:t>
            </a:r>
            <a:r>
              <a:rPr lang="en-US" altLang="zh-CN" dirty="0">
                <a:latin typeface="Avenir Medium" panose="02000503020000020003" pitchFamily="2" charset="0"/>
              </a:rPr>
              <a:t>successful</a:t>
            </a:r>
            <a:r>
              <a:rPr lang="zh-CN" altLang="en-US" dirty="0">
                <a:latin typeface="Avenir Medium" panose="02000503020000020003" pitchFamily="2" charset="0"/>
              </a:rPr>
              <a:t> </a:t>
            </a:r>
            <a:r>
              <a:rPr lang="en-US" altLang="zh-CN" dirty="0">
                <a:latin typeface="Avenir Medium" panose="02000503020000020003" pitchFamily="2" charset="0"/>
              </a:rPr>
              <a:t>rate.</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KSC</a:t>
            </a:r>
            <a:r>
              <a:rPr lang="zh-CN" altLang="en-US" dirty="0">
                <a:latin typeface="Avenir Medium" panose="02000503020000020003" pitchFamily="2" charset="0"/>
              </a:rPr>
              <a:t> </a:t>
            </a:r>
            <a:r>
              <a:rPr lang="en-US" altLang="zh-CN" dirty="0">
                <a:latin typeface="Avenir Medium" panose="02000503020000020003" pitchFamily="2" charset="0"/>
              </a:rPr>
              <a:t>LC-39A</a:t>
            </a:r>
            <a:r>
              <a:rPr lang="zh-CN" altLang="en-US" dirty="0">
                <a:latin typeface="Avenir Medium" panose="02000503020000020003" pitchFamily="2" charset="0"/>
              </a:rPr>
              <a:t> </a:t>
            </a:r>
            <a:r>
              <a:rPr lang="en-US" altLang="zh-CN" dirty="0">
                <a:latin typeface="Avenir Medium" panose="02000503020000020003" pitchFamily="2" charset="0"/>
              </a:rPr>
              <a:t>had</a:t>
            </a:r>
            <a:r>
              <a:rPr lang="zh-CN" altLang="en-US" dirty="0">
                <a:latin typeface="Avenir Medium" panose="02000503020000020003" pitchFamily="2" charset="0"/>
              </a:rPr>
              <a:t> </a:t>
            </a:r>
            <a:r>
              <a:rPr lang="en-US" altLang="zh-CN" dirty="0">
                <a:latin typeface="Avenir Medium" panose="02000503020000020003" pitchFamily="2" charset="0"/>
              </a:rPr>
              <a:t>the</a:t>
            </a:r>
            <a:r>
              <a:rPr lang="zh-CN" altLang="en-US" dirty="0">
                <a:latin typeface="Avenir Medium" panose="02000503020000020003" pitchFamily="2" charset="0"/>
              </a:rPr>
              <a:t> </a:t>
            </a:r>
            <a:r>
              <a:rPr lang="en-US" altLang="zh-CN" dirty="0">
                <a:latin typeface="Avenir Medium" panose="02000503020000020003" pitchFamily="2" charset="0"/>
              </a:rPr>
              <a:t>best</a:t>
            </a:r>
            <a:r>
              <a:rPr lang="zh-CN" altLang="en-US" dirty="0">
                <a:latin typeface="Avenir Medium" panose="02000503020000020003" pitchFamily="2" charset="0"/>
              </a:rPr>
              <a:t> </a:t>
            </a:r>
            <a:r>
              <a:rPr lang="en-US" altLang="zh-CN" dirty="0">
                <a:latin typeface="Avenir Medium" panose="02000503020000020003" pitchFamily="2" charset="0"/>
              </a:rPr>
              <a:t>successful</a:t>
            </a:r>
            <a:r>
              <a:rPr lang="zh-CN" altLang="en-US" dirty="0">
                <a:latin typeface="Avenir Medium" panose="02000503020000020003" pitchFamily="2" charset="0"/>
              </a:rPr>
              <a:t> </a:t>
            </a:r>
            <a:r>
              <a:rPr lang="en-US" altLang="zh-CN" dirty="0">
                <a:latin typeface="Avenir Medium" panose="02000503020000020003" pitchFamily="2" charset="0"/>
              </a:rPr>
              <a:t>launches,</a:t>
            </a:r>
            <a:r>
              <a:rPr lang="zh-CN" altLang="en-US" dirty="0">
                <a:latin typeface="Avenir Medium" panose="02000503020000020003" pitchFamily="2" charset="0"/>
              </a:rPr>
              <a:t> </a:t>
            </a:r>
            <a:r>
              <a:rPr lang="en-US" altLang="zh-CN" dirty="0">
                <a:latin typeface="Avenir Medium" panose="02000503020000020003" pitchFamily="2" charset="0"/>
              </a:rPr>
              <a:t>but</a:t>
            </a:r>
            <a:r>
              <a:rPr lang="zh-CN" altLang="en-US" dirty="0">
                <a:latin typeface="Avenir Medium" panose="02000503020000020003" pitchFamily="2" charset="0"/>
              </a:rPr>
              <a:t> </a:t>
            </a:r>
            <a:r>
              <a:rPr lang="en-US" altLang="zh-CN" dirty="0">
                <a:latin typeface="Avenir Medium" panose="02000503020000020003" pitchFamily="2" charset="0"/>
              </a:rPr>
              <a:t>with</a:t>
            </a:r>
            <a:r>
              <a:rPr lang="zh-CN" altLang="en-US" dirty="0">
                <a:latin typeface="Avenir Medium" panose="02000503020000020003" pitchFamily="2" charset="0"/>
              </a:rPr>
              <a:t> </a:t>
            </a:r>
            <a:r>
              <a:rPr lang="en-US" altLang="zh-CN" dirty="0">
                <a:latin typeface="Avenir Medium" panose="02000503020000020003" pitchFamily="2" charset="0"/>
              </a:rPr>
              <a:t>increasing</a:t>
            </a:r>
            <a:r>
              <a:rPr lang="zh-CN" altLang="en-US" dirty="0">
                <a:latin typeface="Avenir Medium" panose="02000503020000020003" pitchFamily="2" charset="0"/>
              </a:rPr>
              <a:t> </a:t>
            </a:r>
            <a:r>
              <a:rPr lang="en-US" altLang="zh-CN" dirty="0">
                <a:latin typeface="Avenir Medium" panose="02000503020000020003" pitchFamily="2" charset="0"/>
              </a:rPr>
              <a:t>payload</a:t>
            </a:r>
            <a:r>
              <a:rPr lang="zh-CN" altLang="en-US" dirty="0">
                <a:latin typeface="Avenir Medium" panose="02000503020000020003" pitchFamily="2" charset="0"/>
              </a:rPr>
              <a:t> </a:t>
            </a:r>
            <a:r>
              <a:rPr lang="en-US" altLang="zh-CN" dirty="0">
                <a:latin typeface="Avenir Medium" panose="02000503020000020003" pitchFamily="2" charset="0"/>
              </a:rPr>
              <a:t>mass</a:t>
            </a:r>
            <a:r>
              <a:rPr lang="zh-CN" altLang="en-US" dirty="0">
                <a:latin typeface="Avenir Medium" panose="02000503020000020003" pitchFamily="2" charset="0"/>
              </a:rPr>
              <a:t> </a:t>
            </a:r>
            <a:r>
              <a:rPr lang="en-US" altLang="zh-CN" dirty="0">
                <a:latin typeface="Avenir Medium" panose="02000503020000020003" pitchFamily="2" charset="0"/>
              </a:rPr>
              <a:t>it</a:t>
            </a:r>
            <a:r>
              <a:rPr lang="zh-CN" altLang="en-US" dirty="0">
                <a:latin typeface="Avenir Medium" panose="02000503020000020003" pitchFamily="2" charset="0"/>
              </a:rPr>
              <a:t> </a:t>
            </a:r>
            <a:r>
              <a:rPr lang="en-US" altLang="zh-CN" dirty="0">
                <a:latin typeface="Avenir Medium" panose="02000503020000020003" pitchFamily="2" charset="0"/>
              </a:rPr>
              <a:t>seems</a:t>
            </a:r>
            <a:r>
              <a:rPr lang="zh-CN" altLang="en-US" dirty="0">
                <a:latin typeface="Avenir Medium" panose="02000503020000020003" pitchFamily="2" charset="0"/>
              </a:rPr>
              <a:t> </a:t>
            </a:r>
            <a:r>
              <a:rPr lang="en-US" altLang="zh-CN" dirty="0">
                <a:latin typeface="Avenir Medium" panose="02000503020000020003" pitchFamily="2" charset="0"/>
              </a:rPr>
              <a:t>to</a:t>
            </a:r>
            <a:r>
              <a:rPr lang="zh-CN" altLang="en-US" dirty="0">
                <a:latin typeface="Avenir Medium" panose="02000503020000020003" pitchFamily="2" charset="0"/>
              </a:rPr>
              <a:t> </a:t>
            </a:r>
            <a:r>
              <a:rPr lang="en-US" altLang="zh-CN" dirty="0">
                <a:latin typeface="Avenir Medium" panose="02000503020000020003" pitchFamily="2" charset="0"/>
              </a:rPr>
              <a:t>have</a:t>
            </a:r>
            <a:r>
              <a:rPr lang="zh-CN" altLang="en-US" dirty="0">
                <a:latin typeface="Avenir Medium" panose="02000503020000020003" pitchFamily="2" charset="0"/>
              </a:rPr>
              <a:t> </a:t>
            </a:r>
            <a:r>
              <a:rPr lang="en-US" altLang="zh-CN" dirty="0">
                <a:latin typeface="Avenir Medium" panose="02000503020000020003" pitchFamily="2" charset="0"/>
              </a:rPr>
              <a:t>negative</a:t>
            </a:r>
            <a:r>
              <a:rPr lang="zh-CN" altLang="en-US" dirty="0">
                <a:latin typeface="Avenir Medium" panose="02000503020000020003" pitchFamily="2" charset="0"/>
              </a:rPr>
              <a:t> </a:t>
            </a:r>
            <a:r>
              <a:rPr lang="en-US" altLang="zh-CN" dirty="0">
                <a:latin typeface="Avenir Medium" panose="02000503020000020003" pitchFamily="2" charset="0"/>
              </a:rPr>
              <a:t>impact</a:t>
            </a:r>
            <a:r>
              <a:rPr lang="zh-CN" altLang="en-US" dirty="0">
                <a:latin typeface="Avenir Medium" panose="02000503020000020003" pitchFamily="2" charset="0"/>
              </a:rPr>
              <a:t> </a:t>
            </a:r>
            <a:r>
              <a:rPr lang="en-US" altLang="zh-CN" dirty="0">
                <a:latin typeface="Avenir Medium" panose="02000503020000020003" pitchFamily="2" charset="0"/>
              </a:rPr>
              <a:t>on</a:t>
            </a:r>
            <a:r>
              <a:rPr lang="zh-CN" altLang="en-US" dirty="0">
                <a:latin typeface="Avenir Medium" panose="02000503020000020003" pitchFamily="2" charset="0"/>
              </a:rPr>
              <a:t> </a:t>
            </a:r>
            <a:r>
              <a:rPr lang="en-US" altLang="zh-CN" dirty="0">
                <a:latin typeface="Avenir Medium" panose="02000503020000020003" pitchFamily="2" charset="0"/>
              </a:rPr>
              <a:t>success.</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the success rate since 2013 kept increasing till 2020.</a:t>
            </a:r>
          </a:p>
          <a:p>
            <a:pPr marL="285750" indent="-285750">
              <a:lnSpc>
                <a:spcPct val="150000"/>
              </a:lnSpc>
              <a:buFont typeface="Courier New" panose="02070309020205020404" pitchFamily="49" charset="0"/>
              <a:buChar char="o"/>
            </a:pPr>
            <a:r>
              <a:rPr lang="en-US" altLang="zh-CN" dirty="0">
                <a:latin typeface="Avenir Medium" panose="02000503020000020003" pitchFamily="2" charset="0"/>
              </a:rPr>
              <a:t>Decision</a:t>
            </a:r>
            <a:r>
              <a:rPr lang="zh-CN" altLang="en-US" dirty="0">
                <a:latin typeface="Avenir Medium" panose="02000503020000020003" pitchFamily="2" charset="0"/>
              </a:rPr>
              <a:t> </a:t>
            </a:r>
            <a:r>
              <a:rPr lang="en-US" altLang="zh-CN" dirty="0">
                <a:latin typeface="Avenir Medium" panose="02000503020000020003" pitchFamily="2" charset="0"/>
              </a:rPr>
              <a:t>tree</a:t>
            </a:r>
            <a:r>
              <a:rPr lang="zh-CN" altLang="en-US" dirty="0">
                <a:latin typeface="Avenir Medium" panose="02000503020000020003" pitchFamily="2" charset="0"/>
              </a:rPr>
              <a:t> </a:t>
            </a:r>
            <a:r>
              <a:rPr lang="en-US" altLang="zh-CN" dirty="0">
                <a:latin typeface="Avenir Medium" panose="02000503020000020003" pitchFamily="2" charset="0"/>
              </a:rPr>
              <a:t>model</a:t>
            </a:r>
            <a:r>
              <a:rPr lang="zh-CN" altLang="en-US" dirty="0">
                <a:latin typeface="Avenir Medium" panose="02000503020000020003" pitchFamily="2" charset="0"/>
              </a:rPr>
              <a:t> </a:t>
            </a:r>
            <a:r>
              <a:rPr lang="en-US" altLang="zh-CN" dirty="0">
                <a:latin typeface="Avenir Medium" panose="02000503020000020003" pitchFamily="2" charset="0"/>
              </a:rPr>
              <a:t>has</a:t>
            </a:r>
            <a:r>
              <a:rPr lang="zh-CN" altLang="en-US" dirty="0">
                <a:latin typeface="Avenir Medium" panose="02000503020000020003" pitchFamily="2" charset="0"/>
              </a:rPr>
              <a:t> </a:t>
            </a:r>
            <a:r>
              <a:rPr lang="en-US" altLang="zh-CN" dirty="0">
                <a:latin typeface="Avenir Medium" panose="02000503020000020003" pitchFamily="2" charset="0"/>
              </a:rPr>
              <a:t>a</a:t>
            </a:r>
            <a:r>
              <a:rPr lang="zh-CN" altLang="en-US" dirty="0">
                <a:latin typeface="Avenir Medium" panose="02000503020000020003" pitchFamily="2" charset="0"/>
              </a:rPr>
              <a:t> </a:t>
            </a:r>
            <a:r>
              <a:rPr lang="en-US" altLang="zh-CN" dirty="0">
                <a:latin typeface="Avenir Medium" panose="02000503020000020003" pitchFamily="2" charset="0"/>
              </a:rPr>
              <a:t>best</a:t>
            </a:r>
            <a:r>
              <a:rPr lang="zh-CN" altLang="en-US" dirty="0">
                <a:latin typeface="Avenir Medium" panose="02000503020000020003" pitchFamily="2" charset="0"/>
              </a:rPr>
              <a:t> </a:t>
            </a:r>
            <a:r>
              <a:rPr lang="en-US" altLang="zh-CN" dirty="0">
                <a:latin typeface="Avenir Medium" panose="02000503020000020003" pitchFamily="2" charset="0"/>
              </a:rPr>
              <a:t>performance.</a:t>
            </a:r>
            <a:endParaRPr lang="en-US" dirty="0">
              <a:latin typeface="Avenir Medium" panose="02000503020000020003" pitchFamily="2" charset="0"/>
            </a:endParaRPr>
          </a:p>
        </p:txBody>
      </p:sp>
    </p:spTree>
    <p:extLst>
      <p:ext uri="{BB962C8B-B14F-4D97-AF65-F5344CB8AC3E}">
        <p14:creationId xmlns:p14="http://schemas.microsoft.com/office/powerpoint/2010/main" val="442816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02CC6F-1A62-844C-9CE8-E7EE5771247C}"/>
              </a:ext>
            </a:extLst>
          </p:cNvPr>
          <p:cNvPicPr>
            <a:picLocks noChangeAspect="1"/>
          </p:cNvPicPr>
          <p:nvPr/>
        </p:nvPicPr>
        <p:blipFill>
          <a:blip r:embed="rId2"/>
          <a:stretch>
            <a:fillRect/>
          </a:stretch>
        </p:blipFill>
        <p:spPr>
          <a:xfrm>
            <a:off x="0" y="0"/>
            <a:ext cx="12192000" cy="685548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1333799" y="2514625"/>
            <a:ext cx="2933400" cy="1228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altLang="zh-CN"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THANK</a:t>
            </a:r>
          </a:p>
          <a:p>
            <a:pPr>
              <a:lnSpc>
                <a:spcPct val="110000"/>
              </a:lnSpc>
            </a:pPr>
            <a:r>
              <a:rPr lang="en-US" altLang="zh-CN"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YOU!</a:t>
            </a:r>
            <a:endParaRPr lang="en-US"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endParaRP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Tree>
    <p:extLst>
      <p:ext uri="{BB962C8B-B14F-4D97-AF65-F5344CB8AC3E}">
        <p14:creationId xmlns:p14="http://schemas.microsoft.com/office/powerpoint/2010/main" val="63772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72C1BE-E8FF-834A-B0AE-7BA76C964C90}"/>
              </a:ext>
            </a:extLst>
          </p:cNvPr>
          <p:cNvPicPr>
            <a:picLocks noChangeAspect="1"/>
          </p:cNvPicPr>
          <p:nvPr/>
        </p:nvPicPr>
        <p:blipFill>
          <a:blip r:embed="rId2"/>
          <a:stretch>
            <a:fillRect/>
          </a:stretch>
        </p:blipFill>
        <p:spPr>
          <a:xfrm>
            <a:off x="0" y="0"/>
            <a:ext cx="12192000" cy="685548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770011" y="72573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INTRODUCTION</a:t>
            </a: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
        <p:nvSpPr>
          <p:cNvPr id="3" name="Rectangle 2">
            <a:extLst>
              <a:ext uri="{FF2B5EF4-FFF2-40B4-BE49-F238E27FC236}">
                <a16:creationId xmlns:a16="http://schemas.microsoft.com/office/drawing/2014/main" id="{96F1FB30-CE41-D245-9915-1255A46DD376}"/>
              </a:ext>
            </a:extLst>
          </p:cNvPr>
          <p:cNvSpPr/>
          <p:nvPr/>
        </p:nvSpPr>
        <p:spPr>
          <a:xfrm>
            <a:off x="814104" y="1841106"/>
            <a:ext cx="3310522" cy="369332"/>
          </a:xfrm>
          <a:prstGeom prst="rect">
            <a:avLst/>
          </a:prstGeom>
        </p:spPr>
        <p:txBody>
          <a:bodyPr wrap="none">
            <a:spAutoFit/>
          </a:bodyPr>
          <a:lstStyle/>
          <a:p>
            <a:pPr>
              <a:spcBef>
                <a:spcPts val="600"/>
              </a:spcBef>
            </a:pPr>
            <a:r>
              <a:rPr lang="en-US"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PROJECT BACKGROUND</a:t>
            </a:r>
          </a:p>
        </p:txBody>
      </p:sp>
      <p:sp>
        <p:nvSpPr>
          <p:cNvPr id="8" name="TextBox 7">
            <a:extLst>
              <a:ext uri="{FF2B5EF4-FFF2-40B4-BE49-F238E27FC236}">
                <a16:creationId xmlns:a16="http://schemas.microsoft.com/office/drawing/2014/main" id="{04896A27-853D-CF49-A3B8-2D969B938748}"/>
              </a:ext>
            </a:extLst>
          </p:cNvPr>
          <p:cNvSpPr txBox="1"/>
          <p:nvPr/>
        </p:nvSpPr>
        <p:spPr>
          <a:xfrm>
            <a:off x="817222" y="3889722"/>
            <a:ext cx="6019801" cy="769441"/>
          </a:xfrm>
          <a:prstGeom prst="rect">
            <a:avLst/>
          </a:prstGeom>
          <a:noFill/>
        </p:spPr>
        <p:txBody>
          <a:bodyPr wrap="square" rtlCol="0">
            <a:spAutoFit/>
          </a:bodyPr>
          <a:lstStyle/>
          <a:p>
            <a:pPr marL="285750" indent="-285750">
              <a:spcBef>
                <a:spcPts val="300"/>
              </a:spcBef>
              <a:buFont typeface="Wingdings" pitchFamily="2" charset="2"/>
              <a:buChar char="§"/>
            </a:pPr>
            <a:r>
              <a:rPr lang="en-US" sz="1300" dirty="0">
                <a:solidFill>
                  <a:schemeClr val="bg1"/>
                </a:solidFill>
                <a:latin typeface="Avenir Next Ultra Light" panose="020B0203020202020204" pitchFamily="34" charset="77"/>
              </a:rPr>
              <a:t>What is the successful rate of landing?</a:t>
            </a:r>
          </a:p>
          <a:p>
            <a:pPr marL="285750" indent="-285750">
              <a:spcBef>
                <a:spcPts val="300"/>
              </a:spcBef>
              <a:buFont typeface="Wingdings" pitchFamily="2" charset="2"/>
              <a:buChar char="§"/>
            </a:pPr>
            <a:r>
              <a:rPr lang="en-US" sz="1300" dirty="0">
                <a:solidFill>
                  <a:schemeClr val="bg1"/>
                </a:solidFill>
                <a:latin typeface="Avenir Next Ultra Light" panose="020B0203020202020204" pitchFamily="34" charset="77"/>
              </a:rPr>
              <a:t>Can weather affect the launch?</a:t>
            </a:r>
          </a:p>
          <a:p>
            <a:pPr marL="285750" indent="-285750">
              <a:spcBef>
                <a:spcPts val="300"/>
              </a:spcBef>
              <a:buFont typeface="Wingdings" pitchFamily="2" charset="2"/>
              <a:buChar char="§"/>
            </a:pPr>
            <a:r>
              <a:rPr lang="en-US" sz="1300" dirty="0">
                <a:solidFill>
                  <a:schemeClr val="bg1"/>
                </a:solidFill>
                <a:latin typeface="Avenir Next Ultra Light" panose="020B0203020202020204" pitchFamily="34" charset="77"/>
              </a:rPr>
              <a:t> Which condition is the most important for success?</a:t>
            </a:r>
          </a:p>
        </p:txBody>
      </p:sp>
      <p:sp>
        <p:nvSpPr>
          <p:cNvPr id="9" name="Rectangle 8">
            <a:extLst>
              <a:ext uri="{FF2B5EF4-FFF2-40B4-BE49-F238E27FC236}">
                <a16:creationId xmlns:a16="http://schemas.microsoft.com/office/drawing/2014/main" id="{75F5EFAE-E083-334A-A7D1-2E00681AADBA}"/>
              </a:ext>
            </a:extLst>
          </p:cNvPr>
          <p:cNvSpPr/>
          <p:nvPr/>
        </p:nvSpPr>
        <p:spPr>
          <a:xfrm>
            <a:off x="817222" y="3471096"/>
            <a:ext cx="6009979" cy="369332"/>
          </a:xfrm>
          <a:prstGeom prst="rect">
            <a:avLst/>
          </a:prstGeom>
        </p:spPr>
        <p:txBody>
          <a:bodyPr wrap="none">
            <a:spAutoFit/>
          </a:bodyPr>
          <a:lstStyle/>
          <a:p>
            <a:pPr>
              <a:spcBef>
                <a:spcPts val="600"/>
              </a:spcBef>
            </a:pPr>
            <a:r>
              <a:rPr lang="en-US"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PROBLEMS I WANT TO FIND THE ANSWERS</a:t>
            </a:r>
          </a:p>
        </p:txBody>
      </p:sp>
      <p:sp>
        <p:nvSpPr>
          <p:cNvPr id="12" name="TextBox 11">
            <a:extLst>
              <a:ext uri="{FF2B5EF4-FFF2-40B4-BE49-F238E27FC236}">
                <a16:creationId xmlns:a16="http://schemas.microsoft.com/office/drawing/2014/main" id="{81CD6DE4-0FA4-E24D-A1D1-35F1F1A7BCC5}"/>
              </a:ext>
            </a:extLst>
          </p:cNvPr>
          <p:cNvSpPr txBox="1"/>
          <p:nvPr/>
        </p:nvSpPr>
        <p:spPr>
          <a:xfrm>
            <a:off x="814104" y="2276059"/>
            <a:ext cx="8710896" cy="892552"/>
          </a:xfrm>
          <a:prstGeom prst="rect">
            <a:avLst/>
          </a:prstGeom>
          <a:noFill/>
        </p:spPr>
        <p:txBody>
          <a:bodyPr wrap="square" rtlCol="0">
            <a:spAutoFit/>
          </a:bodyPr>
          <a:lstStyle/>
          <a:p>
            <a:pPr>
              <a:spcBef>
                <a:spcPts val="600"/>
              </a:spcBef>
            </a:pPr>
            <a:r>
              <a:rPr lang="en-US" sz="1300" dirty="0">
                <a:solidFill>
                  <a:schemeClr val="bg1"/>
                </a:solidFill>
                <a:latin typeface="Avenir Next Ultra Light" panose="020B0203020202020204" pitchFamily="34" charset="77"/>
              </a:rPr>
              <a:t>SpaceX advertised its Falcon 9 rocket launch at a cost of $62 million; Other companies cost more than $165 million. Unlike other rocket providers, SpaceX's Falcon 9 Can recover the first stage. Sometimes the first stage does not land. Sometimes it will crash. With most of the savings from first stage so if we can determine whether the first stage will land, we can determine the cost of the launch.</a:t>
            </a:r>
          </a:p>
        </p:txBody>
      </p:sp>
    </p:spTree>
    <p:extLst>
      <p:ext uri="{BB962C8B-B14F-4D97-AF65-F5344CB8AC3E}">
        <p14:creationId xmlns:p14="http://schemas.microsoft.com/office/powerpoint/2010/main" val="280945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E230B8-4A7B-524A-B834-2E9C7973E797}"/>
              </a:ext>
            </a:extLst>
          </p:cNvPr>
          <p:cNvPicPr>
            <a:picLocks noChangeAspect="1"/>
          </p:cNvPicPr>
          <p:nvPr/>
        </p:nvPicPr>
        <p:blipFill>
          <a:blip r:embed="rId2"/>
          <a:stretch>
            <a:fillRect/>
          </a:stretch>
        </p:blipFill>
        <p:spPr>
          <a:xfrm>
            <a:off x="0" y="0"/>
            <a:ext cx="12192000" cy="6855480"/>
          </a:xfrm>
          <a:prstGeom prst="rect">
            <a:avLst/>
          </a:prstGeom>
        </p:spPr>
      </p:pic>
      <p:sp>
        <p:nvSpPr>
          <p:cNvPr id="2" name="Title 1">
            <a:extLst>
              <a:ext uri="{FF2B5EF4-FFF2-40B4-BE49-F238E27FC236}">
                <a16:creationId xmlns:a16="http://schemas.microsoft.com/office/drawing/2014/main" id="{0C1F74CD-8C19-3B48-8C5B-83EAC2FEF976}"/>
              </a:ext>
            </a:extLst>
          </p:cNvPr>
          <p:cNvSpPr txBox="1">
            <a:spLocks/>
          </p:cNvSpPr>
          <p:nvPr/>
        </p:nvSpPr>
        <p:spPr>
          <a:xfrm>
            <a:off x="608539" y="3000400"/>
            <a:ext cx="3800175"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METHODOLOGY |</a:t>
            </a:r>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solidFill>
                  <a:schemeClr val="bg1"/>
                </a:solidFill>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4127500" y="3067502"/>
            <a:ext cx="7653718" cy="41484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14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rPr>
              <a:t>DATA COLLECTION  |  DATA WRANGLING  |  EDA  |  INTERACTIVE VISUAL ANALYTICS  |  MODELS</a:t>
            </a:r>
          </a:p>
        </p:txBody>
      </p:sp>
    </p:spTree>
    <p:extLst>
      <p:ext uri="{BB962C8B-B14F-4D97-AF65-F5344CB8AC3E}">
        <p14:creationId xmlns:p14="http://schemas.microsoft.com/office/powerpoint/2010/main" val="304328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3318328"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COLLECTION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8" name="Content Placeholder 2">
            <a:extLst>
              <a:ext uri="{FF2B5EF4-FFF2-40B4-BE49-F238E27FC236}">
                <a16:creationId xmlns:a16="http://schemas.microsoft.com/office/drawing/2014/main" id="{EE47930E-12C1-BA4A-8338-AD997C4F097B}"/>
              </a:ext>
            </a:extLst>
          </p:cNvPr>
          <p:cNvSpPr txBox="1">
            <a:spLocks/>
          </p:cNvSpPr>
          <p:nvPr/>
        </p:nvSpPr>
        <p:spPr>
          <a:xfrm>
            <a:off x="1852388" y="1255744"/>
            <a:ext cx="113029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tx1"/>
                </a:solidFill>
                <a:latin typeface="BigYoungBoldGB2.0" panose="02010604000000000000" pitchFamily="2" charset="-122"/>
                <a:ea typeface="BigYoungBoldGB2.0" panose="02010604000000000000" pitchFamily="2" charset="-122"/>
                <a:cs typeface="Arial" panose="020B0604020202020204" pitchFamily="34" charset="0"/>
              </a:rPr>
              <a:t>APIs</a:t>
            </a:r>
            <a:endParaRPr lang="en-US" sz="2400" dirty="0">
              <a:solidFill>
                <a:schemeClr val="tx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9" name="TextBox 8">
            <a:extLst>
              <a:ext uri="{FF2B5EF4-FFF2-40B4-BE49-F238E27FC236}">
                <a16:creationId xmlns:a16="http://schemas.microsoft.com/office/drawing/2014/main" id="{FD7A2E2A-0730-904D-BBEA-1C8EE5613828}"/>
              </a:ext>
            </a:extLst>
          </p:cNvPr>
          <p:cNvSpPr txBox="1"/>
          <p:nvPr/>
        </p:nvSpPr>
        <p:spPr>
          <a:xfrm>
            <a:off x="1852388" y="1670587"/>
            <a:ext cx="8402186" cy="4324261"/>
          </a:xfrm>
          <a:prstGeom prst="rect">
            <a:avLst/>
          </a:prstGeom>
          <a:noFill/>
        </p:spPr>
        <p:txBody>
          <a:bodyPr wrap="square" rtlCol="0">
            <a:spAutoFit/>
          </a:bodyPr>
          <a:lstStyle/>
          <a:p>
            <a:pPr>
              <a:spcBef>
                <a:spcPts val="600"/>
              </a:spcBef>
            </a:pPr>
            <a:r>
              <a:rPr lang="en-US" sz="1300" dirty="0">
                <a:latin typeface="Avenir Medium" panose="02000503020000020003" pitchFamily="2" charset="0"/>
              </a:rPr>
              <a:t>Using SpaceX APIs to access the data we need, then via Request library to return a </a:t>
            </a:r>
            <a:r>
              <a:rPr lang="en-US" sz="1300" dirty="0" err="1">
                <a:latin typeface="Avenir Medium" panose="02000503020000020003" pitchFamily="2" charset="0"/>
              </a:rPr>
              <a:t>json</a:t>
            </a:r>
            <a:r>
              <a:rPr lang="en-US" sz="1300" dirty="0">
                <a:latin typeface="Avenir Medium" panose="02000503020000020003" pitchFamily="2" charset="0"/>
              </a:rPr>
              <a:t> format text.</a:t>
            </a:r>
          </a:p>
          <a:p>
            <a:pPr>
              <a:spcBef>
                <a:spcPts val="600"/>
              </a:spcBef>
            </a:pPr>
            <a:endParaRPr lang="en-US" sz="1300" dirty="0">
              <a:latin typeface="Avenir Medium" panose="02000503020000020003" pitchFamily="2" charset="0"/>
              <a:ea typeface="BigYoungBoldGB2.0" panose="02010604000000000000" pitchFamily="2" charset="-122"/>
            </a:endParaRPr>
          </a:p>
          <a:p>
            <a:pPr>
              <a:spcBef>
                <a:spcPts val="600"/>
              </a:spcBef>
            </a:pPr>
            <a:r>
              <a:rPr lang="en-US" sz="1600" dirty="0">
                <a:latin typeface="Avenir Medium" panose="02000503020000020003" pitchFamily="2" charset="0"/>
                <a:ea typeface="BigYoungBoldGB2.0" panose="02010604000000000000" pitchFamily="2" charset="-122"/>
              </a:rPr>
              <a:t>Code snippet</a:t>
            </a:r>
          </a:p>
          <a:p>
            <a:pPr>
              <a:spcBef>
                <a:spcPts val="600"/>
              </a:spcBef>
            </a:pPr>
            <a:r>
              <a:rPr lang="en-US" sz="1000" dirty="0" err="1">
                <a:latin typeface="Courier New" panose="02070309020205020404" pitchFamily="49" charset="0"/>
                <a:cs typeface="Courier New" panose="02070309020205020404" pitchFamily="49" charset="0"/>
              </a:rPr>
              <a:t>spacex_url</a:t>
            </a:r>
            <a:r>
              <a:rPr lang="en-US" sz="1000" dirty="0">
                <a:latin typeface="Courier New" panose="02070309020205020404" pitchFamily="49" charset="0"/>
                <a:cs typeface="Courier New" panose="02070309020205020404" pitchFamily="49" charset="0"/>
              </a:rPr>
              <a:t> = </a:t>
            </a:r>
            <a:r>
              <a:rPr lang="en-US" sz="1000" dirty="0">
                <a:latin typeface="Courier New" panose="02070309020205020404" pitchFamily="49" charset="0"/>
                <a:cs typeface="Courier New" panose="02070309020205020404" pitchFamily="49" charset="0"/>
                <a:hlinkClick r:id="rId2"/>
              </a:rPr>
              <a:t>https://api.spacexdata.com/v4/launches/past</a:t>
            </a:r>
            <a:endParaRPr lang="en-US" sz="1000" dirty="0">
              <a:latin typeface="Courier New" panose="02070309020205020404" pitchFamily="49" charset="0"/>
              <a:cs typeface="Courier New" panose="02070309020205020404" pitchFamily="49" charset="0"/>
            </a:endParaRPr>
          </a:p>
          <a:p>
            <a:pPr>
              <a:spcBef>
                <a:spcPts val="600"/>
              </a:spcBef>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requests.get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spacex_url</a:t>
            </a:r>
            <a:r>
              <a:rPr lang="en-US" sz="1000" dirty="0">
                <a:latin typeface="Courier New" panose="02070309020205020404" pitchFamily="49" charset="0"/>
                <a:cs typeface="Courier New" panose="02070309020205020404" pitchFamily="49" charset="0"/>
              </a:rPr>
              <a:t>)</a:t>
            </a:r>
          </a:p>
          <a:p>
            <a:pPr>
              <a:spcBef>
                <a:spcPts val="600"/>
              </a:spcBef>
            </a:pPr>
            <a:r>
              <a:rPr lang="en-US" sz="1000" dirty="0">
                <a:latin typeface="Courier New" panose="02070309020205020404" pitchFamily="49" charset="0"/>
                <a:cs typeface="Courier New" panose="02070309020205020404" pitchFamily="49" charset="0"/>
              </a:rPr>
              <a:t>print(</a:t>
            </a:r>
            <a:r>
              <a:rPr lang="en-US" sz="1000" dirty="0" err="1">
                <a:latin typeface="Courier New" panose="02070309020205020404" pitchFamily="49" charset="0"/>
                <a:cs typeface="Courier New" panose="02070309020205020404" pitchFamily="49" charset="0"/>
              </a:rPr>
              <a:t>response.content</a:t>
            </a:r>
            <a:r>
              <a:rPr lang="en-US" sz="1000" dirty="0">
                <a:latin typeface="Courier New" panose="02070309020205020404" pitchFamily="49" charset="0"/>
                <a:cs typeface="Courier New" panose="02070309020205020404" pitchFamily="49" charset="0"/>
              </a:rPr>
              <a:t>)</a:t>
            </a:r>
          </a:p>
          <a:p>
            <a:pPr>
              <a:spcBef>
                <a:spcPts val="600"/>
              </a:spcBef>
            </a:pPr>
            <a:r>
              <a:rPr lang="en-US" sz="1000" i="1" dirty="0">
                <a:latin typeface="Courier New" panose="02070309020205020404" pitchFamily="49" charset="0"/>
                <a:cs typeface="Courier New" panose="02070309020205020404" pitchFamily="49" charset="0"/>
              </a:rPr>
              <a:t>[output] b'[{"fairings":{"reused":false,"recovery_attempt":false,"recovered":false,"ships":[]},"links":{"patch":{"</a:t>
            </a:r>
            <a:r>
              <a:rPr lang="en-US" sz="1000" i="1" dirty="0" err="1">
                <a:latin typeface="Courier New" panose="02070309020205020404" pitchFamily="49" charset="0"/>
                <a:cs typeface="Courier New" panose="02070309020205020404" pitchFamily="49" charset="0"/>
              </a:rPr>
              <a:t>small":"https</a:t>
            </a:r>
            <a:r>
              <a:rPr lang="en-US" sz="1000" i="1" dirty="0">
                <a:latin typeface="Courier New" panose="02070309020205020404" pitchFamily="49" charset="0"/>
                <a:cs typeface="Courier New" panose="02070309020205020404" pitchFamily="49" charset="0"/>
              </a:rPr>
              <a:t>://images2.imgbox.com/3c/0e/T8iJcSN3_o.png","large":"https://images2.imgbox.com/40/e3/</a:t>
            </a:r>
            <a:r>
              <a:rPr lang="en-US" sz="1000" i="1" dirty="0" err="1">
                <a:latin typeface="Courier New" panose="02070309020205020404" pitchFamily="49" charset="0"/>
                <a:cs typeface="Courier New" panose="02070309020205020404" pitchFamily="49" charset="0"/>
              </a:rPr>
              <a:t>GypSkayF_o.png</a:t>
            </a:r>
            <a:r>
              <a:rPr lang="en-US" sz="1000" i="1" dirty="0">
                <a:latin typeface="Courier New" panose="02070309020205020404" pitchFamily="49" charset="0"/>
                <a:cs typeface="Courier New" panose="02070309020205020404" pitchFamily="49" charset="0"/>
              </a:rPr>
              <a:t>"},"reddit":{"</a:t>
            </a:r>
            <a:r>
              <a:rPr lang="en-US" sz="1000" i="1" dirty="0" err="1">
                <a:latin typeface="Courier New" panose="02070309020205020404" pitchFamily="49" charset="0"/>
                <a:cs typeface="Courier New" panose="02070309020205020404" pitchFamily="49" charset="0"/>
              </a:rPr>
              <a:t>campaign":null,"launch":null,"media":null,"recovery":null</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flickr</a:t>
            </a:r>
            <a:r>
              <a:rPr lang="en-US" sz="1000" i="1" dirty="0">
                <a:latin typeface="Courier New" panose="02070309020205020404" pitchFamily="49" charset="0"/>
                <a:cs typeface="Courier New" panose="02070309020205020404" pitchFamily="49" charset="0"/>
              </a:rPr>
              <a:t>":{"small":[],"original":[]},"</a:t>
            </a:r>
            <a:r>
              <a:rPr lang="en-US" sz="1000" i="1" dirty="0" err="1">
                <a:latin typeface="Courier New" panose="02070309020205020404" pitchFamily="49" charset="0"/>
                <a:cs typeface="Courier New" panose="02070309020205020404" pitchFamily="49" charset="0"/>
              </a:rPr>
              <a:t>presskit</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null,"webcast":"https</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www.youtube.com</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watch?v</a:t>
            </a:r>
            <a:r>
              <a:rPr lang="en-US" sz="1000" i="1" dirty="0">
                <a:latin typeface="Courier New" panose="02070309020205020404" pitchFamily="49" charset="0"/>
                <a:cs typeface="Courier New" panose="02070309020205020404" pitchFamily="49" charset="0"/>
              </a:rPr>
              <a:t>=0a_00nJ_Y88",”…</a:t>
            </a:r>
          </a:p>
          <a:p>
            <a:pPr>
              <a:spcBef>
                <a:spcPts val="600"/>
              </a:spcBef>
            </a:pPr>
            <a:endParaRPr lang="en-US" sz="1000" i="1" dirty="0">
              <a:latin typeface="Courier New" panose="02070309020205020404" pitchFamily="49" charset="0"/>
              <a:cs typeface="Courier New" panose="02070309020205020404" pitchFamily="49" charset="0"/>
            </a:endParaRPr>
          </a:p>
          <a:p>
            <a:pPr>
              <a:spcBef>
                <a:spcPts val="600"/>
              </a:spcBef>
            </a:pPr>
            <a:r>
              <a:rPr lang="en-US" sz="1300" dirty="0">
                <a:latin typeface="Avenir Next Ultra Light" panose="020B0203020202020204" pitchFamily="34" charset="77"/>
                <a:ea typeface="+mj-ea"/>
                <a:cs typeface="Courier New" panose="02070309020205020404" pitchFamily="49" charset="0"/>
              </a:rPr>
              <a:t>Then</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using</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these</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row</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data</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to</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transform</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to</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err="1">
                <a:latin typeface="Avenir Next Ultra Light" panose="020B0203020202020204" pitchFamily="34" charset="77"/>
                <a:ea typeface="+mj-ea"/>
                <a:cs typeface="Courier New" panose="02070309020205020404" pitchFamily="49" charset="0"/>
              </a:rPr>
              <a:t>json</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format</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and</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product</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a</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data</a:t>
            </a:r>
            <a:r>
              <a:rPr lang="zh-CN" altLang="en-US" sz="1300" dirty="0">
                <a:latin typeface="Avenir Next Ultra Light" panose="020B0203020202020204" pitchFamily="34" charset="77"/>
                <a:ea typeface="+mj-ea"/>
                <a:cs typeface="Courier New" panose="02070309020205020404" pitchFamily="49" charset="0"/>
              </a:rPr>
              <a:t> </a:t>
            </a:r>
            <a:r>
              <a:rPr lang="en-US" altLang="zh-CN" sz="1300" dirty="0">
                <a:latin typeface="Avenir Next Ultra Light" panose="020B0203020202020204" pitchFamily="34" charset="77"/>
                <a:ea typeface="+mj-ea"/>
                <a:cs typeface="Courier New" panose="02070309020205020404" pitchFamily="49" charset="0"/>
              </a:rPr>
              <a:t>frame.</a:t>
            </a:r>
          </a:p>
          <a:p>
            <a:pPr>
              <a:spcBef>
                <a:spcPts val="600"/>
              </a:spcBef>
            </a:pPr>
            <a:r>
              <a:rPr lang="en-US" sz="1000" dirty="0">
                <a:latin typeface="Courier New" panose="02070309020205020404" pitchFamily="49" charset="0"/>
                <a:ea typeface="+mj-ea"/>
                <a:cs typeface="Courier New" panose="02070309020205020404" pitchFamily="49" charset="0"/>
              </a:rPr>
              <a:t>response = </a:t>
            </a:r>
            <a:r>
              <a:rPr lang="en-US" sz="1000" dirty="0" err="1">
                <a:latin typeface="Courier New" panose="02070309020205020404" pitchFamily="49" charset="0"/>
                <a:ea typeface="+mj-ea"/>
                <a:cs typeface="Courier New" panose="02070309020205020404" pitchFamily="49" charset="0"/>
              </a:rPr>
              <a:t>requests.get</a:t>
            </a:r>
            <a:r>
              <a:rPr lang="en-US" sz="1000" dirty="0">
                <a:latin typeface="Courier New" panose="02070309020205020404" pitchFamily="49" charset="0"/>
                <a:ea typeface="+mj-ea"/>
                <a:cs typeface="Courier New" panose="02070309020205020404" pitchFamily="49" charset="0"/>
              </a:rPr>
              <a:t>(</a:t>
            </a:r>
            <a:r>
              <a:rPr lang="en-US" sz="1000" dirty="0" err="1">
                <a:latin typeface="Courier New" panose="02070309020205020404" pitchFamily="49" charset="0"/>
                <a:ea typeface="+mj-ea"/>
                <a:cs typeface="Courier New" panose="02070309020205020404" pitchFamily="49" charset="0"/>
              </a:rPr>
              <a:t>static_json_url</a:t>
            </a:r>
            <a:r>
              <a:rPr lang="en-US" sz="1000" dirty="0">
                <a:latin typeface="Courier New" panose="02070309020205020404" pitchFamily="49" charset="0"/>
                <a:ea typeface="+mj-ea"/>
                <a:cs typeface="Courier New" panose="02070309020205020404" pitchFamily="49" charset="0"/>
              </a:rPr>
              <a:t>).</a:t>
            </a:r>
            <a:r>
              <a:rPr lang="en-US" sz="1000" dirty="0" err="1">
                <a:latin typeface="Courier New" panose="02070309020205020404" pitchFamily="49" charset="0"/>
                <a:ea typeface="+mj-ea"/>
                <a:cs typeface="Courier New" panose="02070309020205020404" pitchFamily="49" charset="0"/>
              </a:rPr>
              <a:t>json</a:t>
            </a:r>
            <a:r>
              <a:rPr lang="en-US" sz="1000" dirty="0">
                <a:latin typeface="Courier New" panose="02070309020205020404" pitchFamily="49" charset="0"/>
                <a:ea typeface="+mj-ea"/>
                <a:cs typeface="Courier New" panose="02070309020205020404" pitchFamily="49" charset="0"/>
              </a:rPr>
              <a:t>()</a:t>
            </a:r>
          </a:p>
          <a:p>
            <a:pPr>
              <a:spcBef>
                <a:spcPts val="600"/>
              </a:spcBef>
            </a:pPr>
            <a:r>
              <a:rPr lang="en-US" sz="1000" i="1" dirty="0">
                <a:latin typeface="Courier New" panose="02070309020205020404" pitchFamily="49" charset="0"/>
                <a:cs typeface="Courier New" panose="02070309020205020404" pitchFamily="49" charset="0"/>
              </a:rPr>
              <a:t>[output]</a:t>
            </a:r>
          </a:p>
          <a:p>
            <a:pPr>
              <a:spcBef>
                <a:spcPts val="600"/>
              </a:spcBef>
            </a:pPr>
            <a:r>
              <a:rPr lang="en-US" sz="1000" i="1" dirty="0">
                <a:latin typeface="Courier New" panose="02070309020205020404" pitchFamily="49" charset="0"/>
                <a:cs typeface="Courier New" panose="02070309020205020404" pitchFamily="49" charset="0"/>
              </a:rPr>
              <a:t>[{'fairings': {'reused': False, '</a:t>
            </a:r>
            <a:r>
              <a:rPr lang="en-US" sz="1000" i="1" dirty="0" err="1">
                <a:latin typeface="Courier New" panose="02070309020205020404" pitchFamily="49" charset="0"/>
                <a:cs typeface="Courier New" panose="02070309020205020404" pitchFamily="49" charset="0"/>
              </a:rPr>
              <a:t>recovery_attempt</a:t>
            </a:r>
            <a:r>
              <a:rPr lang="en-US" sz="1000" i="1" dirty="0">
                <a:latin typeface="Courier New" panose="02070309020205020404" pitchFamily="49" charset="0"/>
                <a:cs typeface="Courier New" panose="02070309020205020404" pitchFamily="49" charset="0"/>
              </a:rPr>
              <a:t>': False, 'recovered': False, 'ships': []}, 'links': {'patch': {'small': 'https://images2.imgbox.com/3c/0e/T8iJcSN3_o.png', 'large': 'https://images2.imgbox.com/40/e3/</a:t>
            </a:r>
            <a:r>
              <a:rPr lang="en-US" sz="1000" i="1" dirty="0" err="1">
                <a:latin typeface="Courier New" panose="02070309020205020404" pitchFamily="49" charset="0"/>
                <a:cs typeface="Courier New" panose="02070309020205020404" pitchFamily="49" charset="0"/>
              </a:rPr>
              <a:t>GypSkayF_o.png</a:t>
            </a:r>
            <a:r>
              <a:rPr lang="en-US" sz="1000" i="1" dirty="0">
                <a:latin typeface="Courier New" panose="02070309020205020404" pitchFamily="49" charset="0"/>
                <a:cs typeface="Courier New" panose="02070309020205020404" pitchFamily="49" charset="0"/>
              </a:rPr>
              <a:t>'}, 'reddit': {'campaign': None, 'launch': None, 'media': None,</a:t>
            </a:r>
            <a:r>
              <a:rPr lang="en-US" altLang="zh-CN" sz="1000" i="1" dirty="0">
                <a:latin typeface="Courier New" panose="02070309020205020404" pitchFamily="49" charset="0"/>
                <a:cs typeface="Courier New" panose="02070309020205020404" pitchFamily="49" charset="0"/>
              </a:rPr>
              <a:t>…]</a:t>
            </a:r>
            <a:endParaRPr lang="en-US" sz="1000" i="1" dirty="0">
              <a:latin typeface="Courier New" panose="02070309020205020404" pitchFamily="49" charset="0"/>
              <a:cs typeface="Courier New" panose="02070309020205020404" pitchFamily="49" charset="0"/>
            </a:endParaRPr>
          </a:p>
          <a:p>
            <a:pPr>
              <a:spcBef>
                <a:spcPts val="600"/>
              </a:spcBef>
            </a:pPr>
            <a:r>
              <a:rPr lang="en-US" altLang="zh-CN" sz="1000" i="1" dirty="0">
                <a:latin typeface="Courier New" panose="02070309020205020404" pitchFamily="49" charset="0"/>
                <a:cs typeface="Courier New" panose="02070309020205020404" pitchFamily="49" charset="0"/>
                <a:hlinkClick r:id="rId3"/>
              </a:rPr>
              <a:t>GitHub</a:t>
            </a:r>
            <a:endParaRPr lang="en-US" sz="10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879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311149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COLLECTION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8" name="Content Placeholder 2">
            <a:extLst>
              <a:ext uri="{FF2B5EF4-FFF2-40B4-BE49-F238E27FC236}">
                <a16:creationId xmlns:a16="http://schemas.microsoft.com/office/drawing/2014/main" id="{EE47930E-12C1-BA4A-8338-AD997C4F097B}"/>
              </a:ext>
            </a:extLst>
          </p:cNvPr>
          <p:cNvSpPr txBox="1">
            <a:spLocks/>
          </p:cNvSpPr>
          <p:nvPr/>
        </p:nvSpPr>
        <p:spPr>
          <a:xfrm>
            <a:off x="1514930" y="994134"/>
            <a:ext cx="2588984"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altLang="zh-CN" sz="2400" dirty="0">
                <a:solidFill>
                  <a:schemeClr val="tx1"/>
                </a:solidFill>
                <a:latin typeface="BigYoungBoldGB2.0" panose="02010604000000000000" pitchFamily="2" charset="-122"/>
                <a:ea typeface="BigYoungBoldGB2.0" panose="02010604000000000000" pitchFamily="2" charset="-122"/>
                <a:cs typeface="Arial" panose="020B0604020202020204" pitchFamily="34" charset="0"/>
              </a:rPr>
              <a:t>Web</a:t>
            </a:r>
            <a:r>
              <a:rPr lang="zh-CN" altLang="en-US" sz="2400" dirty="0">
                <a:solidFill>
                  <a:schemeClr val="tx1"/>
                </a:solidFill>
                <a:latin typeface="BigYoungBoldGB2.0" panose="02010604000000000000" pitchFamily="2" charset="-122"/>
                <a:ea typeface="BigYoungBoldGB2.0" panose="02010604000000000000" pitchFamily="2" charset="-122"/>
                <a:cs typeface="Arial" panose="020B0604020202020204" pitchFamily="34" charset="0"/>
              </a:rPr>
              <a:t> </a:t>
            </a:r>
            <a:r>
              <a:rPr lang="en-US" altLang="zh-CN" sz="2400" dirty="0">
                <a:solidFill>
                  <a:schemeClr val="tx1"/>
                </a:solidFill>
                <a:latin typeface="BigYoungBoldGB2.0" panose="02010604000000000000" pitchFamily="2" charset="-122"/>
                <a:ea typeface="BigYoungBoldGB2.0" panose="02010604000000000000" pitchFamily="2" charset="-122"/>
                <a:cs typeface="Arial" panose="020B0604020202020204" pitchFamily="34" charset="0"/>
              </a:rPr>
              <a:t>Scraping</a:t>
            </a:r>
            <a:endParaRPr lang="en-US" sz="2400" dirty="0">
              <a:solidFill>
                <a:schemeClr val="tx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9" name="TextBox 8">
            <a:extLst>
              <a:ext uri="{FF2B5EF4-FFF2-40B4-BE49-F238E27FC236}">
                <a16:creationId xmlns:a16="http://schemas.microsoft.com/office/drawing/2014/main" id="{FD7A2E2A-0730-904D-BBEA-1C8EE5613828}"/>
              </a:ext>
            </a:extLst>
          </p:cNvPr>
          <p:cNvSpPr txBox="1"/>
          <p:nvPr/>
        </p:nvSpPr>
        <p:spPr>
          <a:xfrm>
            <a:off x="1514930" y="1408977"/>
            <a:ext cx="9000670" cy="4847481"/>
          </a:xfrm>
          <a:prstGeom prst="rect">
            <a:avLst/>
          </a:prstGeom>
          <a:noFill/>
        </p:spPr>
        <p:txBody>
          <a:bodyPr wrap="square" rtlCol="0">
            <a:spAutoFit/>
          </a:bodyPr>
          <a:lstStyle/>
          <a:p>
            <a:pPr>
              <a:spcBef>
                <a:spcPts val="600"/>
              </a:spcBef>
            </a:pPr>
            <a:r>
              <a:rPr lang="en-US" altLang="zh-CN" sz="1300" dirty="0">
                <a:latin typeface="Avenir Medium" panose="02000503020000020003" pitchFamily="2" charset="0"/>
              </a:rPr>
              <a:t>Scraping</a:t>
            </a:r>
            <a:r>
              <a:rPr lang="zh-CN" altLang="en-US" sz="1300" dirty="0">
                <a:latin typeface="Avenir Medium" panose="02000503020000020003" pitchFamily="2" charset="0"/>
              </a:rPr>
              <a:t> </a:t>
            </a:r>
            <a:r>
              <a:rPr lang="en-US" altLang="zh-CN" sz="1300" dirty="0">
                <a:latin typeface="Avenir Medium" panose="02000503020000020003" pitchFamily="2" charset="0"/>
              </a:rPr>
              <a:t>data</a:t>
            </a:r>
            <a:r>
              <a:rPr lang="zh-CN" altLang="en-US" sz="1300" dirty="0">
                <a:latin typeface="Avenir Medium" panose="02000503020000020003" pitchFamily="2" charset="0"/>
              </a:rPr>
              <a:t> </a:t>
            </a:r>
            <a:r>
              <a:rPr lang="en-US" altLang="zh-CN" sz="1300" dirty="0">
                <a:latin typeface="Avenir Medium" panose="02000503020000020003" pitchFamily="2" charset="0"/>
              </a:rPr>
              <a:t>from</a:t>
            </a:r>
            <a:r>
              <a:rPr lang="zh-CN" altLang="en-US" sz="1300" dirty="0">
                <a:latin typeface="Avenir Medium" panose="02000503020000020003" pitchFamily="2" charset="0"/>
              </a:rPr>
              <a:t> </a:t>
            </a:r>
            <a:r>
              <a:rPr lang="en-US" altLang="zh-CN" sz="1300" dirty="0">
                <a:latin typeface="Avenir Medium" panose="02000503020000020003" pitchFamily="2" charset="0"/>
              </a:rPr>
              <a:t>Wikipedia.</a:t>
            </a:r>
          </a:p>
          <a:p>
            <a:pPr>
              <a:spcBef>
                <a:spcPts val="600"/>
              </a:spcBef>
            </a:pPr>
            <a:endParaRPr lang="en-US" sz="1300" dirty="0">
              <a:latin typeface="Avenir Medium" panose="02000503020000020003" pitchFamily="2" charset="0"/>
              <a:ea typeface="BigYoungBoldGB2.0" panose="02010604000000000000" pitchFamily="2" charset="-122"/>
            </a:endParaRPr>
          </a:p>
          <a:p>
            <a:pPr>
              <a:spcBef>
                <a:spcPts val="600"/>
              </a:spcBef>
            </a:pPr>
            <a:r>
              <a:rPr lang="en-US" sz="1600" dirty="0">
                <a:latin typeface="Avenir Medium" panose="02000503020000020003" pitchFamily="2" charset="0"/>
                <a:ea typeface="BigYoungBoldGB2.0" panose="02010604000000000000" pitchFamily="2" charset="-122"/>
              </a:rPr>
              <a:t>Code snippet</a:t>
            </a:r>
          </a:p>
          <a:p>
            <a:pPr>
              <a:spcBef>
                <a:spcPts val="600"/>
              </a:spcBef>
            </a:pPr>
            <a:r>
              <a:rPr lang="en-US" sz="1000" dirty="0" err="1">
                <a:latin typeface="Courier New" panose="02070309020205020404" pitchFamily="49" charset="0"/>
                <a:cs typeface="Courier New" panose="02070309020205020404" pitchFamily="49" charset="0"/>
              </a:rPr>
              <a:t>static_url</a:t>
            </a:r>
            <a:r>
              <a:rPr lang="en-US" sz="1000" dirty="0">
                <a:latin typeface="Courier New" panose="02070309020205020404" pitchFamily="49" charset="0"/>
                <a:cs typeface="Courier New" panose="02070309020205020404" pitchFamily="49" charset="0"/>
              </a:rPr>
              <a:t> = </a:t>
            </a:r>
            <a:r>
              <a:rPr lang="en-US" sz="1000" dirty="0">
                <a:latin typeface="Courier New" panose="02070309020205020404" pitchFamily="49" charset="0"/>
                <a:cs typeface="Courier New" panose="02070309020205020404" pitchFamily="49" charset="0"/>
                <a:hlinkClick r:id="rId2"/>
              </a:rPr>
              <a:t>https://en.wikipedia.org/w/index.php?title=List_of_Falcon_9_and_Falcon_Heavy_launches&amp;oldid=1027686922</a:t>
            </a:r>
            <a:endParaRPr lang="en-US" sz="1000" dirty="0">
              <a:latin typeface="Courier New" panose="02070309020205020404" pitchFamily="49" charset="0"/>
              <a:cs typeface="Courier New" panose="02070309020205020404" pitchFamily="49" charset="0"/>
            </a:endParaRPr>
          </a:p>
          <a:p>
            <a:pPr>
              <a:spcBef>
                <a:spcPts val="600"/>
              </a:spcBef>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requests.get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static_url</a:t>
            </a:r>
            <a:r>
              <a:rPr lang="en-US" sz="1000" dirty="0">
                <a:latin typeface="Courier New" panose="02070309020205020404" pitchFamily="49" charset="0"/>
                <a:cs typeface="Courier New" panose="02070309020205020404" pitchFamily="49" charset="0"/>
              </a:rPr>
              <a:t>).text</a:t>
            </a:r>
          </a:p>
          <a:p>
            <a:pPr>
              <a:spcBef>
                <a:spcPts val="600"/>
              </a:spcBef>
            </a:pPr>
            <a:r>
              <a:rPr lang="en-US" sz="1000" dirty="0">
                <a:latin typeface="Courier New" panose="02070309020205020404" pitchFamily="49" charset="0"/>
                <a:cs typeface="Courier New" panose="02070309020205020404" pitchFamily="49" charset="0"/>
              </a:rPr>
              <a:t>print(response) </a:t>
            </a:r>
          </a:p>
          <a:p>
            <a:pPr>
              <a:spcBef>
                <a:spcPts val="600"/>
              </a:spcBef>
            </a:pPr>
            <a:r>
              <a:rPr lang="en-US" sz="1000" i="1" dirty="0">
                <a:latin typeface="Courier New" panose="02070309020205020404" pitchFamily="49" charset="0"/>
                <a:cs typeface="Courier New" panose="02070309020205020404" pitchFamily="49" charset="0"/>
              </a:rPr>
              <a:t>[output] </a:t>
            </a:r>
          </a:p>
          <a:p>
            <a:pPr>
              <a:spcBef>
                <a:spcPts val="600"/>
              </a:spcBef>
            </a:pPr>
            <a:r>
              <a:rPr lang="en-US" sz="1000" i="1" dirty="0">
                <a:latin typeface="Courier New" panose="02070309020205020404" pitchFamily="49" charset="0"/>
                <a:cs typeface="Courier New" panose="02070309020205020404" pitchFamily="49" charset="0"/>
              </a:rPr>
              <a:t>&lt;!DOCTYPE html&gt; &lt;html class="client-</a:t>
            </a:r>
            <a:r>
              <a:rPr lang="en-US" sz="1000" i="1" dirty="0" err="1">
                <a:latin typeface="Courier New" panose="02070309020205020404" pitchFamily="49" charset="0"/>
                <a:cs typeface="Courier New" panose="02070309020205020404" pitchFamily="49" charset="0"/>
              </a:rPr>
              <a:t>nojs</a:t>
            </a:r>
            <a:r>
              <a:rPr lang="en-US" sz="1000" i="1" dirty="0">
                <a:latin typeface="Courier New" panose="02070309020205020404" pitchFamily="49" charset="0"/>
                <a:cs typeface="Courier New" panose="02070309020205020404" pitchFamily="49" charset="0"/>
              </a:rPr>
              <a:t>" </a:t>
            </a:r>
            <a:r>
              <a:rPr lang="en-US" sz="1000" i="1" dirty="0" err="1">
                <a:latin typeface="Courier New" panose="02070309020205020404" pitchFamily="49" charset="0"/>
                <a:cs typeface="Courier New" panose="02070309020205020404" pitchFamily="49" charset="0"/>
              </a:rPr>
              <a:t>lang</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en</a:t>
            </a:r>
            <a:r>
              <a:rPr lang="en-US" sz="1000" i="1" dirty="0">
                <a:latin typeface="Courier New" panose="02070309020205020404" pitchFamily="49" charset="0"/>
                <a:cs typeface="Courier New" panose="02070309020205020404" pitchFamily="49" charset="0"/>
              </a:rPr>
              <a:t>" </a:t>
            </a:r>
            <a:r>
              <a:rPr lang="en-US" sz="1000" i="1" dirty="0" err="1">
                <a:latin typeface="Courier New" panose="02070309020205020404" pitchFamily="49" charset="0"/>
                <a:cs typeface="Courier New" panose="02070309020205020404" pitchFamily="49" charset="0"/>
              </a:rPr>
              <a:t>dir</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ltr</a:t>
            </a:r>
            <a:r>
              <a:rPr lang="en-US" sz="1000" i="1" dirty="0">
                <a:latin typeface="Courier New" panose="02070309020205020404" pitchFamily="49" charset="0"/>
                <a:cs typeface="Courier New" panose="02070309020205020404" pitchFamily="49" charset="0"/>
              </a:rPr>
              <a:t>"&gt; &lt;head&gt; &lt;meta charset="UTF-8"/&gt; &lt;title&gt;List of Falcon 9 and Falcon Heavy launches - Wikipedia&lt;/title&gt; &lt;script&gt;</a:t>
            </a:r>
            <a:r>
              <a:rPr lang="en-US" sz="1000" i="1" dirty="0" err="1">
                <a:latin typeface="Courier New" panose="02070309020205020404" pitchFamily="49" charset="0"/>
                <a:cs typeface="Courier New" panose="02070309020205020404" pitchFamily="49" charset="0"/>
              </a:rPr>
              <a:t>document.documentElement.className</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client-js</a:t>
            </a:r>
            <a:r>
              <a:rPr lang="en-US" sz="1000" i="1" dirty="0">
                <a:latin typeface="Courier New" panose="02070309020205020404" pitchFamily="49" charset="0"/>
                <a:cs typeface="Courier New" panose="02070309020205020404" pitchFamily="49" charset="0"/>
              </a:rPr>
              <a:t>";RLCONF={"</a:t>
            </a:r>
            <a:r>
              <a:rPr lang="en-US" sz="1000" i="1" dirty="0" err="1">
                <a:latin typeface="Courier New" panose="02070309020205020404" pitchFamily="49" charset="0"/>
                <a:cs typeface="Courier New" panose="02070309020205020404" pitchFamily="49" charset="0"/>
              </a:rPr>
              <a:t>wgBreakFrames</a:t>
            </a:r>
            <a:r>
              <a:rPr lang="en-US" sz="1000" i="1" dirty="0">
                <a:latin typeface="Courier New" panose="02070309020205020404" pitchFamily="49" charset="0"/>
                <a:cs typeface="Courier New" panose="02070309020205020404" pitchFamily="49" charset="0"/>
              </a:rPr>
              <a:t>":!1,"wgSeparatorTransformTable":["",""],"</a:t>
            </a:r>
            <a:r>
              <a:rPr lang="en-US" sz="1000" i="1" dirty="0" err="1">
                <a:latin typeface="Courier New" panose="02070309020205020404" pitchFamily="49" charset="0"/>
                <a:cs typeface="Courier New" panose="02070309020205020404" pitchFamily="49" charset="0"/>
              </a:rPr>
              <a:t>wgDigitTransformTable</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wgDefaultDateFormat</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dmy</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wgMonthNames</a:t>
            </a:r>
            <a:r>
              <a:rPr lang="en-US" sz="1000" i="1" dirty="0">
                <a:latin typeface="Courier New" panose="02070309020205020404" pitchFamily="49" charset="0"/>
                <a:cs typeface="Courier New" panose="02070309020205020404" pitchFamily="49" charset="0"/>
              </a:rPr>
              <a:t>":["","</a:t>
            </a:r>
            <a:r>
              <a:rPr lang="en-US" sz="1000" i="1" dirty="0" err="1">
                <a:latin typeface="Courier New" panose="02070309020205020404" pitchFamily="49" charset="0"/>
                <a:cs typeface="Courier New" panose="02070309020205020404" pitchFamily="49" charset="0"/>
              </a:rPr>
              <a:t>January","February","Marc</a:t>
            </a:r>
            <a:r>
              <a:rPr lang="en-US" altLang="zh-CN" sz="1000" i="1" dirty="0">
                <a:latin typeface="Courier New" panose="02070309020205020404" pitchFamily="49" charset="0"/>
                <a:cs typeface="Courier New" panose="02070309020205020404" pitchFamily="49" charset="0"/>
              </a:rPr>
              <a:t>…</a:t>
            </a:r>
          </a:p>
          <a:p>
            <a:pPr>
              <a:spcBef>
                <a:spcPts val="600"/>
              </a:spcBef>
            </a:pPr>
            <a:endParaRPr lang="en-US" sz="1000" i="1" dirty="0">
              <a:latin typeface="Courier New" panose="02070309020205020404" pitchFamily="49" charset="0"/>
              <a:cs typeface="Courier New" panose="02070309020205020404" pitchFamily="49" charset="0"/>
            </a:endParaRPr>
          </a:p>
          <a:p>
            <a:pPr>
              <a:spcBef>
                <a:spcPts val="600"/>
              </a:spcBef>
            </a:pPr>
            <a:r>
              <a:rPr lang="en-US" sz="1000" i="1" dirty="0">
                <a:latin typeface="Courier New" panose="02070309020205020404" pitchFamily="49" charset="0"/>
                <a:cs typeface="Courier New" panose="02070309020205020404" pitchFamily="49" charset="0"/>
              </a:rPr>
              <a:t># Use </a:t>
            </a:r>
            <a:r>
              <a:rPr lang="en-US" sz="1000" i="1" dirty="0" err="1">
                <a:latin typeface="Courier New" panose="02070309020205020404" pitchFamily="49" charset="0"/>
                <a:cs typeface="Courier New" panose="02070309020205020404" pitchFamily="49" charset="0"/>
              </a:rPr>
              <a:t>BeautifulSoup</a:t>
            </a:r>
            <a:r>
              <a:rPr lang="en-US" sz="1000" i="1" dirty="0">
                <a:latin typeface="Courier New" panose="02070309020205020404" pitchFamily="49" charset="0"/>
                <a:cs typeface="Courier New" panose="02070309020205020404" pitchFamily="49" charset="0"/>
              </a:rPr>
              <a:t>() to create a </a:t>
            </a:r>
            <a:r>
              <a:rPr lang="en-US" sz="1000" i="1" dirty="0" err="1">
                <a:latin typeface="Courier New" panose="02070309020205020404" pitchFamily="49" charset="0"/>
                <a:cs typeface="Courier New" panose="02070309020205020404" pitchFamily="49" charset="0"/>
              </a:rPr>
              <a:t>BeautifulSoup</a:t>
            </a:r>
            <a:r>
              <a:rPr lang="en-US" sz="1000" i="1" dirty="0">
                <a:latin typeface="Courier New" panose="02070309020205020404" pitchFamily="49" charset="0"/>
                <a:cs typeface="Courier New" panose="02070309020205020404" pitchFamily="49" charset="0"/>
              </a:rPr>
              <a:t> object from a response text content</a:t>
            </a:r>
          </a:p>
          <a:p>
            <a:pPr>
              <a:spcBef>
                <a:spcPts val="600"/>
              </a:spcBef>
            </a:pPr>
            <a:r>
              <a:rPr lang="en-US" sz="1000" i="1" dirty="0">
                <a:latin typeface="Courier New" panose="02070309020205020404" pitchFamily="49" charset="0"/>
                <a:cs typeface="Courier New" panose="02070309020205020404" pitchFamily="49" charset="0"/>
              </a:rPr>
              <a:t>soup = </a:t>
            </a:r>
            <a:r>
              <a:rPr lang="en-US" sz="1000" i="1" dirty="0" err="1">
                <a:latin typeface="Courier New" panose="02070309020205020404" pitchFamily="49" charset="0"/>
                <a:cs typeface="Courier New" panose="02070309020205020404" pitchFamily="49" charset="0"/>
              </a:rPr>
              <a:t>BeautifulSoup</a:t>
            </a:r>
            <a:r>
              <a:rPr lang="en-US" sz="1000" i="1" dirty="0">
                <a:latin typeface="Courier New" panose="02070309020205020404" pitchFamily="49" charset="0"/>
                <a:cs typeface="Courier New" panose="02070309020205020404" pitchFamily="49" charset="0"/>
              </a:rPr>
              <a:t>(response, '</a:t>
            </a:r>
            <a:r>
              <a:rPr lang="en-US" sz="1000" i="1" dirty="0" err="1">
                <a:latin typeface="Courier New" panose="02070309020205020404" pitchFamily="49" charset="0"/>
                <a:cs typeface="Courier New" panose="02070309020205020404" pitchFamily="49" charset="0"/>
              </a:rPr>
              <a:t>html.parser</a:t>
            </a:r>
            <a:r>
              <a:rPr lang="en-US" sz="1000" i="1" dirty="0">
                <a:latin typeface="Courier New" panose="02070309020205020404" pitchFamily="49" charset="0"/>
                <a:cs typeface="Courier New" panose="02070309020205020404" pitchFamily="49" charset="0"/>
              </a:rPr>
              <a:t>’)</a:t>
            </a:r>
          </a:p>
          <a:p>
            <a:pPr>
              <a:spcBef>
                <a:spcPts val="600"/>
              </a:spcBef>
            </a:pPr>
            <a:r>
              <a:rPr lang="en-US" sz="1000" i="1" dirty="0">
                <a:latin typeface="Courier New" panose="02070309020205020404" pitchFamily="49" charset="0"/>
                <a:cs typeface="Courier New" panose="02070309020205020404" pitchFamily="49" charset="0"/>
              </a:rPr>
              <a:t># Use the </a:t>
            </a:r>
            <a:r>
              <a:rPr lang="en-US" sz="1000" i="1" dirty="0" err="1">
                <a:latin typeface="Courier New" panose="02070309020205020404" pitchFamily="49" charset="0"/>
                <a:cs typeface="Courier New" panose="02070309020205020404" pitchFamily="49" charset="0"/>
              </a:rPr>
              <a:t>find_all</a:t>
            </a:r>
            <a:r>
              <a:rPr lang="en-US" sz="1000" i="1" dirty="0">
                <a:latin typeface="Courier New" panose="02070309020205020404" pitchFamily="49" charset="0"/>
                <a:cs typeface="Courier New" panose="02070309020205020404" pitchFamily="49" charset="0"/>
              </a:rPr>
              <a:t> function in the </a:t>
            </a:r>
            <a:r>
              <a:rPr lang="en-US" sz="1000" i="1" dirty="0" err="1">
                <a:latin typeface="Courier New" panose="02070309020205020404" pitchFamily="49" charset="0"/>
                <a:cs typeface="Courier New" panose="02070309020205020404" pitchFamily="49" charset="0"/>
              </a:rPr>
              <a:t>BeautifulSoup</a:t>
            </a:r>
            <a:r>
              <a:rPr lang="en-US" sz="1000" i="1" dirty="0">
                <a:latin typeface="Courier New" panose="02070309020205020404" pitchFamily="49" charset="0"/>
                <a:cs typeface="Courier New" panose="02070309020205020404" pitchFamily="49" charset="0"/>
              </a:rPr>
              <a:t> object, with element type `table`</a:t>
            </a:r>
          </a:p>
          <a:p>
            <a:pPr>
              <a:spcBef>
                <a:spcPts val="600"/>
              </a:spcBef>
            </a:pPr>
            <a:r>
              <a:rPr lang="en-US" sz="1000" i="1" dirty="0" err="1">
                <a:latin typeface="Courier New" panose="02070309020205020404" pitchFamily="49" charset="0"/>
                <a:cs typeface="Courier New" panose="02070309020205020404" pitchFamily="49" charset="0"/>
              </a:rPr>
              <a:t>html_tables</a:t>
            </a:r>
            <a:r>
              <a:rPr lang="en-US" sz="1000" i="1" dirty="0">
                <a:latin typeface="Courier New" panose="02070309020205020404" pitchFamily="49" charset="0"/>
                <a:cs typeface="Courier New" panose="02070309020205020404" pitchFamily="49" charset="0"/>
              </a:rPr>
              <a:t> = </a:t>
            </a:r>
            <a:r>
              <a:rPr lang="en-US" sz="1000" i="1" dirty="0" err="1">
                <a:latin typeface="Courier New" panose="02070309020205020404" pitchFamily="49" charset="0"/>
                <a:cs typeface="Courier New" panose="02070309020205020404" pitchFamily="49" charset="0"/>
              </a:rPr>
              <a:t>soup.find_all</a:t>
            </a:r>
            <a:r>
              <a:rPr lang="en-US" sz="1000" i="1" dirty="0">
                <a:latin typeface="Courier New" panose="02070309020205020404" pitchFamily="49" charset="0"/>
                <a:cs typeface="Courier New" panose="02070309020205020404" pitchFamily="49" charset="0"/>
              </a:rPr>
              <a:t>('table')</a:t>
            </a:r>
          </a:p>
          <a:p>
            <a:pPr>
              <a:spcBef>
                <a:spcPts val="600"/>
              </a:spcBef>
            </a:pPr>
            <a:r>
              <a:rPr lang="en-US" sz="1000" i="1" dirty="0">
                <a:latin typeface="Courier New" panose="02070309020205020404" pitchFamily="49" charset="0"/>
                <a:cs typeface="Courier New" panose="02070309020205020404" pitchFamily="49" charset="0"/>
              </a:rPr>
              <a:t>print(</a:t>
            </a:r>
            <a:r>
              <a:rPr lang="en-US" sz="1000" i="1" dirty="0" err="1">
                <a:latin typeface="Courier New" panose="02070309020205020404" pitchFamily="49" charset="0"/>
                <a:cs typeface="Courier New" panose="02070309020205020404" pitchFamily="49" charset="0"/>
              </a:rPr>
              <a:t>html_tables</a:t>
            </a:r>
            <a:r>
              <a:rPr lang="en-US" sz="1000" i="1" dirty="0">
                <a:latin typeface="Courier New" panose="02070309020205020404" pitchFamily="49" charset="0"/>
                <a:cs typeface="Courier New" panose="02070309020205020404" pitchFamily="49" charset="0"/>
              </a:rPr>
              <a:t>)</a:t>
            </a:r>
          </a:p>
          <a:p>
            <a:pPr>
              <a:spcBef>
                <a:spcPts val="600"/>
              </a:spcBef>
            </a:pPr>
            <a:r>
              <a:rPr lang="en-US" sz="1000" i="1" dirty="0">
                <a:latin typeface="Courier New" panose="02070309020205020404" pitchFamily="49" charset="0"/>
                <a:cs typeface="Courier New" panose="02070309020205020404" pitchFamily="49" charset="0"/>
              </a:rPr>
              <a:t>[output] </a:t>
            </a:r>
          </a:p>
          <a:p>
            <a:pPr>
              <a:spcBef>
                <a:spcPts val="600"/>
              </a:spcBef>
            </a:pPr>
            <a:r>
              <a:rPr lang="en-US" sz="1000" dirty="0">
                <a:latin typeface="Courier New" panose="02070309020205020404" pitchFamily="49" charset="0"/>
                <a:cs typeface="Courier New" panose="02070309020205020404" pitchFamily="49" charset="0"/>
              </a:rPr>
              <a:t>&lt;table class="</a:t>
            </a:r>
            <a:r>
              <a:rPr lang="en-US" sz="1000" dirty="0" err="1">
                <a:latin typeface="Courier New" panose="02070309020205020404" pitchFamily="49" charset="0"/>
                <a:cs typeface="Courier New" panose="02070309020205020404" pitchFamily="49" charset="0"/>
              </a:rPr>
              <a:t>wikitable</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plainrowheaders</a:t>
            </a:r>
            <a:r>
              <a:rPr lang="en-US" sz="1000" dirty="0">
                <a:latin typeface="Courier New" panose="02070309020205020404" pitchFamily="49" charset="0"/>
                <a:cs typeface="Courier New" panose="02070309020205020404" pitchFamily="49" charset="0"/>
              </a:rPr>
              <a:t> collapsible" style="width: 100%;"&gt; &lt;</a:t>
            </a:r>
            <a:r>
              <a:rPr lang="en-US" sz="1000" dirty="0" err="1">
                <a:latin typeface="Courier New" panose="02070309020205020404" pitchFamily="49" charset="0"/>
                <a:cs typeface="Courier New" panose="02070309020205020404" pitchFamily="49" charset="0"/>
              </a:rPr>
              <a:t>tbody</a:t>
            </a:r>
            <a:r>
              <a:rPr lang="en-US" sz="1000" dirty="0">
                <a:latin typeface="Courier New" panose="02070309020205020404" pitchFamily="49" charset="0"/>
                <a:cs typeface="Courier New" panose="02070309020205020404" pitchFamily="49" charset="0"/>
              </a:rPr>
              <a:t>&gt;&lt;</a:t>
            </a:r>
            <a:r>
              <a:rPr lang="en-US" sz="1000" dirty="0" err="1">
                <a:latin typeface="Courier New" panose="02070309020205020404" pitchFamily="49" charset="0"/>
                <a:cs typeface="Courier New" panose="02070309020205020404" pitchFamily="49" charset="0"/>
              </a:rPr>
              <a:t>tr</a:t>
            </a:r>
            <a:r>
              <a:rPr lang="en-US" sz="1000" dirty="0">
                <a:latin typeface="Courier New" panose="02070309020205020404" pitchFamily="49" charset="0"/>
                <a:cs typeface="Courier New" panose="02070309020205020404" pitchFamily="49" charset="0"/>
              </a:rPr>
              <a:t>&gt; &lt;</a:t>
            </a:r>
            <a:r>
              <a:rPr lang="en-US" sz="1000" dirty="0" err="1">
                <a:latin typeface="Courier New" panose="02070309020205020404" pitchFamily="49" charset="0"/>
                <a:cs typeface="Courier New" panose="02070309020205020404" pitchFamily="49" charset="0"/>
              </a:rPr>
              <a:t>th</a:t>
            </a:r>
            <a:r>
              <a:rPr lang="en-US" sz="1000" dirty="0">
                <a:latin typeface="Courier New" panose="02070309020205020404" pitchFamily="49" charset="0"/>
                <a:cs typeface="Courier New" panose="02070309020205020404" pitchFamily="49" charset="0"/>
              </a:rPr>
              <a:t> scope="col"&gt;Flight No. &lt;/</a:t>
            </a:r>
            <a:r>
              <a:rPr lang="en-US" sz="1000" dirty="0" err="1">
                <a:latin typeface="Courier New" panose="02070309020205020404" pitchFamily="49" charset="0"/>
                <a:cs typeface="Courier New" panose="02070309020205020404" pitchFamily="49" charset="0"/>
              </a:rPr>
              <a:t>th</a:t>
            </a:r>
            <a:r>
              <a:rPr lang="en-US" sz="1000" dirty="0">
                <a:latin typeface="Courier New" panose="02070309020205020404" pitchFamily="49" charset="0"/>
                <a:cs typeface="Courier New" panose="02070309020205020404" pitchFamily="49" charset="0"/>
              </a:rPr>
              <a:t>&gt; &lt;</a:t>
            </a:r>
            <a:r>
              <a:rPr lang="en-US" sz="1000" dirty="0" err="1">
                <a:latin typeface="Courier New" panose="02070309020205020404" pitchFamily="49" charset="0"/>
                <a:cs typeface="Courier New" panose="02070309020205020404" pitchFamily="49" charset="0"/>
              </a:rPr>
              <a:t>th</a:t>
            </a:r>
            <a:r>
              <a:rPr lang="en-US" sz="1000" dirty="0">
                <a:latin typeface="Courier New" panose="02070309020205020404" pitchFamily="49" charset="0"/>
                <a:cs typeface="Courier New" panose="02070309020205020404" pitchFamily="49" charset="0"/>
              </a:rPr>
              <a:t> scope="col"&gt;Date and&lt;</a:t>
            </a:r>
            <a:r>
              <a:rPr lang="en-US" sz="1000" dirty="0" err="1">
                <a:latin typeface="Courier New" panose="02070309020205020404" pitchFamily="49" charset="0"/>
                <a:cs typeface="Courier New" panose="02070309020205020404" pitchFamily="49" charset="0"/>
              </a:rPr>
              <a:t>br</a:t>
            </a:r>
            <a:r>
              <a:rPr lang="en-US" sz="1000" dirty="0">
                <a:latin typeface="Courier New" panose="02070309020205020404" pitchFamily="49" charset="0"/>
                <a:cs typeface="Courier New" panose="02070309020205020404" pitchFamily="49" charset="0"/>
              </a:rPr>
              <a:t>/&gt;time (&lt;a </a:t>
            </a:r>
            <a:r>
              <a:rPr lang="en-US" sz="1000" dirty="0" err="1">
                <a:latin typeface="Courier New" panose="02070309020205020404" pitchFamily="49" charset="0"/>
                <a:cs typeface="Courier New" panose="02070309020205020404" pitchFamily="49" charset="0"/>
              </a:rPr>
              <a:t>href</a:t>
            </a:r>
            <a:r>
              <a:rPr lang="en-US" sz="1000" dirty="0">
                <a:latin typeface="Courier New" panose="02070309020205020404" pitchFamily="49" charset="0"/>
                <a:cs typeface="Courier New" panose="02070309020205020404" pitchFamily="49" charset="0"/>
              </a:rPr>
              <a:t>="/wiki/</a:t>
            </a:r>
            <a:r>
              <a:rPr lang="en-US" sz="1000" dirty="0" err="1">
                <a:latin typeface="Courier New" panose="02070309020205020404" pitchFamily="49" charset="0"/>
                <a:cs typeface="Courier New" panose="02070309020205020404" pitchFamily="49" charset="0"/>
              </a:rPr>
              <a:t>Coordinated_Universal_Time</a:t>
            </a:r>
            <a:r>
              <a:rPr lang="en-US" sz="1000" dirty="0">
                <a:latin typeface="Courier New" panose="02070309020205020404" pitchFamily="49" charset="0"/>
                <a:cs typeface="Courier New" panose="02070309020205020404" pitchFamily="49" charset="0"/>
              </a:rPr>
              <a:t>" title="Coordinated Universal Time"&gt;UTC&lt;/a&gt;) &lt;/</a:t>
            </a:r>
            <a:r>
              <a:rPr lang="en-US" sz="1000" dirty="0" err="1">
                <a:latin typeface="Courier New" panose="02070309020205020404" pitchFamily="49" charset="0"/>
                <a:cs typeface="Courier New" panose="02070309020205020404" pitchFamily="49" charset="0"/>
              </a:rPr>
              <a:t>th</a:t>
            </a:r>
            <a:r>
              <a:rPr lang="en-US" sz="1000" dirty="0">
                <a:latin typeface="Courier New" panose="02070309020205020404" pitchFamily="49" charset="0"/>
                <a:cs typeface="Courier New" panose="02070309020205020404" pitchFamily="49" charset="0"/>
              </a:rPr>
              <a:t>&gt;</a:t>
            </a:r>
            <a:r>
              <a:rPr lang="en-US" altLang="zh-CN" sz="1000" i="1" dirty="0">
                <a:latin typeface="Courier New" panose="02070309020205020404" pitchFamily="49" charset="0"/>
                <a:cs typeface="Courier New" panose="02070309020205020404" pitchFamily="49" charset="0"/>
              </a:rPr>
              <a:t>…</a:t>
            </a:r>
          </a:p>
          <a:p>
            <a:pPr>
              <a:spcBef>
                <a:spcPts val="600"/>
              </a:spcBef>
            </a:pPr>
            <a:r>
              <a:rPr lang="en-US" altLang="zh-CN" sz="1000" i="1" dirty="0">
                <a:latin typeface="Courier New" panose="02070309020205020404" pitchFamily="49" charset="0"/>
                <a:cs typeface="Courier New" panose="02070309020205020404" pitchFamily="49" charset="0"/>
                <a:hlinkClick r:id="rId3"/>
              </a:rPr>
              <a:t>GitHub</a:t>
            </a:r>
            <a:endParaRPr lang="en-US" altLang="zh-CN" sz="10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76877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295909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COLLECTION</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pic>
        <p:nvPicPr>
          <p:cNvPr id="3" name="Picture 2">
            <a:extLst>
              <a:ext uri="{FF2B5EF4-FFF2-40B4-BE49-F238E27FC236}">
                <a16:creationId xmlns:a16="http://schemas.microsoft.com/office/drawing/2014/main" id="{EA07BAE9-A7FA-EB47-9D29-28A9B12E7F96}"/>
              </a:ext>
            </a:extLst>
          </p:cNvPr>
          <p:cNvPicPr>
            <a:picLocks noChangeAspect="1"/>
          </p:cNvPicPr>
          <p:nvPr/>
        </p:nvPicPr>
        <p:blipFill>
          <a:blip r:embed="rId2"/>
          <a:stretch>
            <a:fillRect/>
          </a:stretch>
        </p:blipFill>
        <p:spPr>
          <a:xfrm>
            <a:off x="1237342" y="2549015"/>
            <a:ext cx="9583057" cy="1912314"/>
          </a:xfrm>
          <a:prstGeom prst="rect">
            <a:avLst/>
          </a:prstGeom>
        </p:spPr>
      </p:pic>
      <p:sp>
        <p:nvSpPr>
          <p:cNvPr id="6" name="Rectangle 5">
            <a:extLst>
              <a:ext uri="{FF2B5EF4-FFF2-40B4-BE49-F238E27FC236}">
                <a16:creationId xmlns:a16="http://schemas.microsoft.com/office/drawing/2014/main" id="{04E2690C-52B6-044D-9550-05DBFC617D78}"/>
              </a:ext>
            </a:extLst>
          </p:cNvPr>
          <p:cNvSpPr/>
          <p:nvPr/>
        </p:nvSpPr>
        <p:spPr>
          <a:xfrm>
            <a:off x="914400" y="2100943"/>
            <a:ext cx="10232571" cy="2808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744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21C4F-739C-6E4E-A347-C640E10AD0B9}"/>
              </a:ext>
            </a:extLst>
          </p:cNvPr>
          <p:cNvSpPr/>
          <p:nvPr/>
        </p:nvSpPr>
        <p:spPr>
          <a:xfrm>
            <a:off x="0" y="0"/>
            <a:ext cx="12192000" cy="740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E5BAA2-FB91-DA4A-AC02-31D3775EC889}"/>
              </a:ext>
            </a:extLst>
          </p:cNvPr>
          <p:cNvSpPr/>
          <p:nvPr/>
        </p:nvSpPr>
        <p:spPr>
          <a:xfrm>
            <a:off x="9764716" y="6510363"/>
            <a:ext cx="2218877" cy="246221"/>
          </a:xfrm>
          <a:prstGeom prst="rect">
            <a:avLst/>
          </a:prstGeom>
        </p:spPr>
        <p:txBody>
          <a:bodyPr wrap="none">
            <a:spAutoFit/>
          </a:bodyPr>
          <a:lstStyle/>
          <a:p>
            <a:r>
              <a:rPr lang="en-US" sz="1000" dirty="0">
                <a:latin typeface="Avenir Next Ultra Light" panose="020B0203020202020204" pitchFamily="34" charset="77"/>
                <a:cs typeface="Arial" panose="020B0604020202020204" pitchFamily="34" charset="0"/>
              </a:rPr>
              <a:t>IBM Data Science Capstone Project </a:t>
            </a:r>
          </a:p>
        </p:txBody>
      </p:sp>
      <p:sp>
        <p:nvSpPr>
          <p:cNvPr id="14" name="Content Placeholder 2">
            <a:extLst>
              <a:ext uri="{FF2B5EF4-FFF2-40B4-BE49-F238E27FC236}">
                <a16:creationId xmlns:a16="http://schemas.microsoft.com/office/drawing/2014/main" id="{6347BF81-EBE6-564B-99D4-1BE34806928D}"/>
              </a:ext>
            </a:extLst>
          </p:cNvPr>
          <p:cNvSpPr txBox="1">
            <a:spLocks/>
          </p:cNvSpPr>
          <p:nvPr/>
        </p:nvSpPr>
        <p:spPr>
          <a:xfrm>
            <a:off x="273958" y="119148"/>
            <a:ext cx="3111499" cy="4148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spcBef>
                <a:spcPts val="1400"/>
              </a:spcBef>
              <a:buNone/>
            </a:pPr>
            <a:r>
              <a:rPr lang="en-US"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DATA W</a:t>
            </a:r>
            <a:r>
              <a:rPr lang="en-US" altLang="zh-CN" sz="2000" dirty="0">
                <a:solidFill>
                  <a:schemeClr val="bg1"/>
                </a:solidFill>
                <a:latin typeface="BigYoungBoldGB2.0" panose="02010604000000000000" pitchFamily="2" charset="-122"/>
                <a:ea typeface="BigYoungBoldGB2.0" panose="02010604000000000000" pitchFamily="2" charset="-122"/>
                <a:cs typeface="Arial" panose="020B0604020202020204" pitchFamily="34" charset="0"/>
              </a:rPr>
              <a:t>RANGLING</a:t>
            </a:r>
            <a:endParaRPr lang="en-US" sz="2000" dirty="0">
              <a:solidFill>
                <a:schemeClr val="bg1"/>
              </a:solidFill>
              <a:latin typeface="Avenir Next Ultra Light" panose="020B0203020202020204" pitchFamily="34" charset="77"/>
              <a:ea typeface="BigYoungBoldGB2.0" panose="02010604000000000000" pitchFamily="2" charset="-122"/>
              <a:cs typeface="Arial" panose="020B0604020202020204" pitchFamily="34" charset="0"/>
            </a:endParaRPr>
          </a:p>
        </p:txBody>
      </p:sp>
      <p:sp>
        <p:nvSpPr>
          <p:cNvPr id="9" name="TextBox 8">
            <a:extLst>
              <a:ext uri="{FF2B5EF4-FFF2-40B4-BE49-F238E27FC236}">
                <a16:creationId xmlns:a16="http://schemas.microsoft.com/office/drawing/2014/main" id="{FD7A2E2A-0730-904D-BBEA-1C8EE5613828}"/>
              </a:ext>
            </a:extLst>
          </p:cNvPr>
          <p:cNvSpPr txBox="1"/>
          <p:nvPr/>
        </p:nvSpPr>
        <p:spPr>
          <a:xfrm>
            <a:off x="1288154" y="1053218"/>
            <a:ext cx="9000670" cy="666529"/>
          </a:xfrm>
          <a:prstGeom prst="rect">
            <a:avLst/>
          </a:prstGeom>
          <a:noFill/>
        </p:spPr>
        <p:txBody>
          <a:bodyPr wrap="square" rtlCol="0">
            <a:spAutoFit/>
          </a:bodyPr>
          <a:lstStyle/>
          <a:p>
            <a:pPr>
              <a:lnSpc>
                <a:spcPct val="150000"/>
              </a:lnSpc>
              <a:spcBef>
                <a:spcPts val="600"/>
              </a:spcBef>
            </a:pPr>
            <a:r>
              <a:rPr lang="en-US" altLang="zh-CN" sz="1300" dirty="0">
                <a:latin typeface="Avenir Medium" panose="02000503020000020003" pitchFamily="2" charset="0"/>
              </a:rPr>
              <a:t>The process of cleaning, organizing, and unifying raw, complex, unorganized data sets so that they are more accessible for future data analysis.</a:t>
            </a:r>
          </a:p>
        </p:txBody>
      </p:sp>
      <p:cxnSp>
        <p:nvCxnSpPr>
          <p:cNvPr id="5" name="Straight Connector 4">
            <a:extLst>
              <a:ext uri="{FF2B5EF4-FFF2-40B4-BE49-F238E27FC236}">
                <a16:creationId xmlns:a16="http://schemas.microsoft.com/office/drawing/2014/main" id="{FFB14687-33E4-6A48-BB87-AAC9408045ED}"/>
              </a:ext>
            </a:extLst>
          </p:cNvPr>
          <p:cNvCxnSpPr>
            <a:cxnSpLocks/>
            <a:stCxn id="6" idx="2"/>
            <a:endCxn id="26" idx="6"/>
          </p:cNvCxnSpPr>
          <p:nvPr/>
        </p:nvCxnSpPr>
        <p:spPr>
          <a:xfrm>
            <a:off x="1521964" y="3671476"/>
            <a:ext cx="9076649" cy="0"/>
          </a:xfrm>
          <a:prstGeom prst="line">
            <a:avLst/>
          </a:prstGeom>
          <a:ln w="2540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AF46D81C-E6BA-844E-8327-520648144115}"/>
              </a:ext>
            </a:extLst>
          </p:cNvPr>
          <p:cNvSpPr/>
          <p:nvPr/>
        </p:nvSpPr>
        <p:spPr>
          <a:xfrm>
            <a:off x="1521964" y="3497307"/>
            <a:ext cx="348342" cy="348338"/>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B14B2C0-37F1-7E4A-9A70-BCE13755E70B}"/>
              </a:ext>
            </a:extLst>
          </p:cNvPr>
          <p:cNvSpPr/>
          <p:nvPr/>
        </p:nvSpPr>
        <p:spPr>
          <a:xfrm>
            <a:off x="1139487" y="2650565"/>
            <a:ext cx="1581942" cy="738664"/>
          </a:xfrm>
          <a:prstGeom prst="rect">
            <a:avLst/>
          </a:prstGeom>
        </p:spPr>
        <p:txBody>
          <a:bodyPr wrap="square">
            <a:spAutoFit/>
          </a:bodyPr>
          <a:lstStyle/>
          <a:p>
            <a:r>
              <a:rPr lang="en-US" altLang="zh-CN" sz="1400" b="1" dirty="0">
                <a:solidFill>
                  <a:srgbClr val="000000"/>
                </a:solidFill>
                <a:effectLst/>
                <a:latin typeface="Avenir Black" panose="02000503020000020003" pitchFamily="2" charset="0"/>
                <a:ea typeface="BigYoungBoldGB2.0" panose="02010604000000000000" pitchFamily="2" charset="-122"/>
              </a:rPr>
              <a:t>T</a:t>
            </a:r>
            <a:r>
              <a:rPr lang="en-US" sz="1400" b="1" dirty="0">
                <a:solidFill>
                  <a:srgbClr val="000000"/>
                </a:solidFill>
                <a:effectLst/>
                <a:latin typeface="Avenir Black" panose="02000503020000020003" pitchFamily="2" charset="0"/>
                <a:ea typeface="BigYoungBoldGB2.0" panose="02010604000000000000" pitchFamily="2" charset="-122"/>
              </a:rPr>
              <a:t>he</a:t>
            </a:r>
            <a:r>
              <a:rPr lang="zh-CN" altLang="en-US" sz="1400" b="1" dirty="0">
                <a:solidFill>
                  <a:srgbClr val="000000"/>
                </a:solidFill>
                <a:effectLst/>
                <a:latin typeface="Avenir Black" panose="02000503020000020003" pitchFamily="2" charset="0"/>
                <a:ea typeface="BigYoungBoldGB2.0" panose="02010604000000000000" pitchFamily="2" charset="-122"/>
              </a:rPr>
              <a:t> </a:t>
            </a:r>
            <a:r>
              <a:rPr lang="en-US" sz="1400" b="1" dirty="0">
                <a:solidFill>
                  <a:srgbClr val="000000"/>
                </a:solidFill>
                <a:effectLst/>
                <a:latin typeface="Avenir Black" panose="02000503020000020003" pitchFamily="2" charset="0"/>
                <a:ea typeface="BigYoungBoldGB2.0" panose="02010604000000000000" pitchFamily="2" charset="-122"/>
              </a:rPr>
              <a:t>Number</a:t>
            </a:r>
            <a:r>
              <a:rPr lang="zh-CN" altLang="en-US" sz="1400" b="1" dirty="0">
                <a:solidFill>
                  <a:srgbClr val="000000"/>
                </a:solidFill>
                <a:effectLst/>
                <a:latin typeface="Avenir Black" panose="02000503020000020003" pitchFamily="2" charset="0"/>
                <a:ea typeface="BigYoungBoldGB2.0" panose="02010604000000000000" pitchFamily="2" charset="-122"/>
              </a:rPr>
              <a:t> </a:t>
            </a:r>
            <a:r>
              <a:rPr lang="en-US" sz="1400" b="1" dirty="0">
                <a:solidFill>
                  <a:srgbClr val="000000"/>
                </a:solidFill>
                <a:effectLst/>
                <a:latin typeface="Avenir Black" panose="02000503020000020003" pitchFamily="2" charset="0"/>
                <a:ea typeface="BigYoungBoldGB2.0" panose="02010604000000000000" pitchFamily="2" charset="-122"/>
              </a:rPr>
              <a:t>Of</a:t>
            </a:r>
          </a:p>
          <a:p>
            <a:r>
              <a:rPr lang="en-US" sz="1400" b="1" dirty="0">
                <a:solidFill>
                  <a:srgbClr val="000000"/>
                </a:solidFill>
                <a:effectLst/>
                <a:latin typeface="Avenir Black" panose="02000503020000020003" pitchFamily="2" charset="0"/>
                <a:ea typeface="BigYoungBoldGB2.0" panose="02010604000000000000" pitchFamily="2" charset="-122"/>
              </a:rPr>
              <a:t>Launches</a:t>
            </a:r>
          </a:p>
          <a:p>
            <a:r>
              <a:rPr lang="en-US" sz="1400" b="1" dirty="0">
                <a:solidFill>
                  <a:srgbClr val="000000"/>
                </a:solidFill>
                <a:effectLst/>
                <a:latin typeface="Avenir Black" panose="02000503020000020003" pitchFamily="2" charset="0"/>
                <a:ea typeface="BigYoungBoldGB2.0" panose="02010604000000000000" pitchFamily="2" charset="-122"/>
              </a:rPr>
              <a:t>on each site</a:t>
            </a:r>
          </a:p>
        </p:txBody>
      </p:sp>
      <p:sp>
        <p:nvSpPr>
          <p:cNvPr id="17" name="Rectangle 16">
            <a:extLst>
              <a:ext uri="{FF2B5EF4-FFF2-40B4-BE49-F238E27FC236}">
                <a16:creationId xmlns:a16="http://schemas.microsoft.com/office/drawing/2014/main" id="{2F72B79F-EC07-E543-9399-85B1549CE6CB}"/>
              </a:ext>
            </a:extLst>
          </p:cNvPr>
          <p:cNvSpPr/>
          <p:nvPr/>
        </p:nvSpPr>
        <p:spPr>
          <a:xfrm>
            <a:off x="1571403" y="3548365"/>
            <a:ext cx="249464" cy="246221"/>
          </a:xfrm>
          <a:prstGeom prst="rect">
            <a:avLst/>
          </a:prstGeom>
        </p:spPr>
        <p:txBody>
          <a:bodyPr wrap="square">
            <a:spAutoFit/>
          </a:bodyPr>
          <a:lstStyle/>
          <a:p>
            <a:r>
              <a:rPr lang="en-US" altLang="zh-CN" sz="1000" b="1" i="0" dirty="0">
                <a:solidFill>
                  <a:schemeClr val="bg1"/>
                </a:solidFill>
                <a:effectLst/>
                <a:latin typeface="BigYoungBoldGB2.0" panose="02010604000000000000" pitchFamily="2" charset="-122"/>
                <a:ea typeface="BigYoungBoldGB2.0" panose="02010604000000000000" pitchFamily="2" charset="-122"/>
              </a:rPr>
              <a:t>1</a:t>
            </a:r>
            <a:endParaRPr lang="en-US" sz="1000" b="1" i="0" dirty="0">
              <a:solidFill>
                <a:schemeClr val="bg1"/>
              </a:solidFill>
              <a:effectLst/>
              <a:latin typeface="BigYoungBoldGB2.0" panose="02010604000000000000" pitchFamily="2" charset="-122"/>
              <a:ea typeface="BigYoungBoldGB2.0" panose="02010604000000000000" pitchFamily="2" charset="-122"/>
            </a:endParaRPr>
          </a:p>
        </p:txBody>
      </p:sp>
      <p:sp>
        <p:nvSpPr>
          <p:cNvPr id="18" name="Oval 17">
            <a:extLst>
              <a:ext uri="{FF2B5EF4-FFF2-40B4-BE49-F238E27FC236}">
                <a16:creationId xmlns:a16="http://schemas.microsoft.com/office/drawing/2014/main" id="{C490C8EF-B3E2-E448-9BF5-C94BDD38D5DD}"/>
              </a:ext>
            </a:extLst>
          </p:cNvPr>
          <p:cNvSpPr/>
          <p:nvPr/>
        </p:nvSpPr>
        <p:spPr>
          <a:xfrm>
            <a:off x="4415534" y="3497307"/>
            <a:ext cx="348342" cy="348338"/>
          </a:xfrm>
          <a:prstGeom prst="ellipse">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418EF4A-E65A-4743-8EAF-0336B3492825}"/>
              </a:ext>
            </a:extLst>
          </p:cNvPr>
          <p:cNvSpPr/>
          <p:nvPr/>
        </p:nvSpPr>
        <p:spPr>
          <a:xfrm>
            <a:off x="3859447" y="3976212"/>
            <a:ext cx="1709971" cy="738664"/>
          </a:xfrm>
          <a:prstGeom prst="rect">
            <a:avLst/>
          </a:prstGeom>
        </p:spPr>
        <p:txBody>
          <a:bodyPr wrap="square">
            <a:spAutoFit/>
          </a:bodyPr>
          <a:lstStyle/>
          <a:p>
            <a:r>
              <a:rPr lang="en-US" altLang="zh-CN" sz="1400" b="1" dirty="0">
                <a:solidFill>
                  <a:srgbClr val="000000"/>
                </a:solidFill>
                <a:effectLst/>
                <a:latin typeface="Avenir Black" panose="02000503020000020003" pitchFamily="2" charset="0"/>
                <a:ea typeface="BigYoungBoldGB2.0" panose="02010604000000000000" pitchFamily="2" charset="-122"/>
              </a:rPr>
              <a:t>The number and occurrence of each orbit</a:t>
            </a:r>
            <a:endParaRPr lang="en-US" sz="1400" b="1" dirty="0">
              <a:solidFill>
                <a:srgbClr val="000000"/>
              </a:solidFill>
              <a:effectLst/>
              <a:latin typeface="Avenir Black" panose="02000503020000020003" pitchFamily="2" charset="0"/>
              <a:ea typeface="BigYoungBoldGB2.0" panose="02010604000000000000" pitchFamily="2" charset="-122"/>
            </a:endParaRPr>
          </a:p>
        </p:txBody>
      </p:sp>
      <p:sp>
        <p:nvSpPr>
          <p:cNvPr id="20" name="Rectangle 19">
            <a:extLst>
              <a:ext uri="{FF2B5EF4-FFF2-40B4-BE49-F238E27FC236}">
                <a16:creationId xmlns:a16="http://schemas.microsoft.com/office/drawing/2014/main" id="{F6D7D46C-4256-4543-A384-7B07BC9997D8}"/>
              </a:ext>
            </a:extLst>
          </p:cNvPr>
          <p:cNvSpPr/>
          <p:nvPr/>
        </p:nvSpPr>
        <p:spPr>
          <a:xfrm>
            <a:off x="4464973" y="3548365"/>
            <a:ext cx="249464" cy="246221"/>
          </a:xfrm>
          <a:prstGeom prst="rect">
            <a:avLst/>
          </a:prstGeom>
        </p:spPr>
        <p:txBody>
          <a:bodyPr wrap="square">
            <a:spAutoFit/>
          </a:bodyPr>
          <a:lstStyle/>
          <a:p>
            <a:r>
              <a:rPr lang="en-US" altLang="zh-CN" sz="1000" b="1" i="0" dirty="0">
                <a:solidFill>
                  <a:schemeClr val="bg1"/>
                </a:solidFill>
                <a:effectLst/>
                <a:latin typeface="BigYoungBoldGB2.0" panose="02010604000000000000" pitchFamily="2" charset="-122"/>
                <a:ea typeface="BigYoungBoldGB2.0" panose="02010604000000000000" pitchFamily="2" charset="-122"/>
              </a:rPr>
              <a:t>2</a:t>
            </a:r>
            <a:endParaRPr lang="en-US" sz="1000" b="1" i="0" dirty="0">
              <a:solidFill>
                <a:schemeClr val="bg1"/>
              </a:solidFill>
              <a:effectLst/>
              <a:latin typeface="BigYoungBoldGB2.0" panose="02010604000000000000" pitchFamily="2" charset="-122"/>
              <a:ea typeface="BigYoungBoldGB2.0" panose="02010604000000000000" pitchFamily="2" charset="-122"/>
            </a:endParaRPr>
          </a:p>
        </p:txBody>
      </p:sp>
      <p:sp>
        <p:nvSpPr>
          <p:cNvPr id="11" name="Rectangle 10">
            <a:extLst>
              <a:ext uri="{FF2B5EF4-FFF2-40B4-BE49-F238E27FC236}">
                <a16:creationId xmlns:a16="http://schemas.microsoft.com/office/drawing/2014/main" id="{35CC1C95-12DD-AB4C-9D03-22C562E1D17E}"/>
              </a:ext>
            </a:extLst>
          </p:cNvPr>
          <p:cNvSpPr/>
          <p:nvPr/>
        </p:nvSpPr>
        <p:spPr>
          <a:xfrm>
            <a:off x="648152" y="3993899"/>
            <a:ext cx="2737305" cy="1015663"/>
          </a:xfrm>
          <a:prstGeom prst="rect">
            <a:avLst/>
          </a:prstGeom>
        </p:spPr>
        <p:txBody>
          <a:bodyPr wrap="square">
            <a:spAutoFit/>
          </a:bodyPr>
          <a:lstStyle/>
          <a:p>
            <a:r>
              <a:rPr lang="en-US" sz="1000" dirty="0" err="1">
                <a:latin typeface="Courier New" panose="02070309020205020404" pitchFamily="49" charset="0"/>
                <a:cs typeface="Courier New" panose="02070309020205020404" pitchFamily="49" charset="0"/>
              </a:rPr>
              <a:t>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LaunchSite</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value_counts</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i="1" dirty="0">
                <a:solidFill>
                  <a:srgbClr val="FF0000"/>
                </a:solidFill>
                <a:latin typeface="Courier New" panose="02070309020205020404" pitchFamily="49" charset="0"/>
                <a:cs typeface="Courier New" panose="02070309020205020404" pitchFamily="49" charset="0"/>
              </a:rPr>
              <a:t>[output] </a:t>
            </a:r>
          </a:p>
          <a:p>
            <a:r>
              <a:rPr lang="en-US" sz="1000" i="1" dirty="0">
                <a:latin typeface="Courier New" panose="02070309020205020404" pitchFamily="49" charset="0"/>
                <a:cs typeface="Courier New" panose="02070309020205020404" pitchFamily="49" charset="0"/>
              </a:rPr>
              <a:t>CCAFS SLC 40    55</a:t>
            </a:r>
          </a:p>
          <a:p>
            <a:r>
              <a:rPr lang="en-US" sz="1000" i="1" dirty="0">
                <a:latin typeface="Courier New" panose="02070309020205020404" pitchFamily="49" charset="0"/>
                <a:cs typeface="Courier New" panose="02070309020205020404" pitchFamily="49" charset="0"/>
              </a:rPr>
              <a:t>KSC LC 39A      22</a:t>
            </a:r>
          </a:p>
          <a:p>
            <a:r>
              <a:rPr lang="en-US" sz="1000" i="1" dirty="0">
                <a:latin typeface="Courier New" panose="02070309020205020404" pitchFamily="49" charset="0"/>
                <a:cs typeface="Courier New" panose="02070309020205020404" pitchFamily="49" charset="0"/>
              </a:rPr>
              <a:t>VAFB SLC 4E     13</a:t>
            </a:r>
          </a:p>
        </p:txBody>
      </p:sp>
      <p:sp>
        <p:nvSpPr>
          <p:cNvPr id="23" name="Rectangle 22">
            <a:extLst>
              <a:ext uri="{FF2B5EF4-FFF2-40B4-BE49-F238E27FC236}">
                <a16:creationId xmlns:a16="http://schemas.microsoft.com/office/drawing/2014/main" id="{CA858659-5EDC-9B4E-A59F-F6D47E95C1BF}"/>
              </a:ext>
            </a:extLst>
          </p:cNvPr>
          <p:cNvSpPr/>
          <p:nvPr/>
        </p:nvSpPr>
        <p:spPr>
          <a:xfrm>
            <a:off x="3540341" y="2296621"/>
            <a:ext cx="2737305" cy="1015663"/>
          </a:xfrm>
          <a:prstGeom prst="rect">
            <a:avLst/>
          </a:prstGeom>
        </p:spPr>
        <p:txBody>
          <a:bodyPr wrap="square">
            <a:spAutoFit/>
          </a:bodyPr>
          <a:lstStyle/>
          <a:p>
            <a:r>
              <a:rPr lang="en-US" sz="1000" dirty="0" err="1">
                <a:latin typeface="Courier New" panose="02070309020205020404" pitchFamily="49" charset="0"/>
                <a:cs typeface="Courier New" panose="02070309020205020404" pitchFamily="49" charset="0"/>
              </a:rPr>
              <a:t>df</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LaunchSite</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value_counts</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i="1" dirty="0">
                <a:solidFill>
                  <a:srgbClr val="FF0000"/>
                </a:solidFill>
                <a:latin typeface="Courier New" panose="02070309020205020404" pitchFamily="49" charset="0"/>
                <a:cs typeface="Courier New" panose="02070309020205020404" pitchFamily="49" charset="0"/>
              </a:rPr>
              <a:t>[output] </a:t>
            </a:r>
          </a:p>
          <a:p>
            <a:r>
              <a:rPr lang="en-US" sz="1000" i="1" dirty="0">
                <a:latin typeface="Courier New" panose="02070309020205020404" pitchFamily="49" charset="0"/>
                <a:cs typeface="Courier New" panose="02070309020205020404" pitchFamily="49" charset="0"/>
              </a:rPr>
              <a:t>CCAFS SLC 40    55</a:t>
            </a:r>
          </a:p>
          <a:p>
            <a:r>
              <a:rPr lang="en-US" sz="1000" i="1" dirty="0">
                <a:latin typeface="Courier New" panose="02070309020205020404" pitchFamily="49" charset="0"/>
                <a:cs typeface="Courier New" panose="02070309020205020404" pitchFamily="49" charset="0"/>
              </a:rPr>
              <a:t>KSC LC 39A      22</a:t>
            </a:r>
          </a:p>
          <a:p>
            <a:r>
              <a:rPr lang="en-US" sz="1000" i="1" dirty="0">
                <a:latin typeface="Courier New" panose="02070309020205020404" pitchFamily="49" charset="0"/>
                <a:cs typeface="Courier New" panose="02070309020205020404" pitchFamily="49" charset="0"/>
              </a:rPr>
              <a:t>VAFB SLC 4E     13</a:t>
            </a:r>
          </a:p>
        </p:txBody>
      </p:sp>
      <p:sp>
        <p:nvSpPr>
          <p:cNvPr id="24" name="Oval 23">
            <a:extLst>
              <a:ext uri="{FF2B5EF4-FFF2-40B4-BE49-F238E27FC236}">
                <a16:creationId xmlns:a16="http://schemas.microsoft.com/office/drawing/2014/main" id="{32F2612C-D3AA-3B4B-A9BE-FA60314532D9}"/>
              </a:ext>
            </a:extLst>
          </p:cNvPr>
          <p:cNvSpPr/>
          <p:nvPr/>
        </p:nvSpPr>
        <p:spPr>
          <a:xfrm>
            <a:off x="7300250" y="3497307"/>
            <a:ext cx="348342" cy="348338"/>
          </a:xfrm>
          <a:prstGeom prst="ellips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FFEC6D5-B845-6441-9E1C-C1AC17C71CEB}"/>
              </a:ext>
            </a:extLst>
          </p:cNvPr>
          <p:cNvSpPr/>
          <p:nvPr/>
        </p:nvSpPr>
        <p:spPr>
          <a:xfrm>
            <a:off x="7349689" y="3548365"/>
            <a:ext cx="249464" cy="246221"/>
          </a:xfrm>
          <a:prstGeom prst="rect">
            <a:avLst/>
          </a:prstGeom>
        </p:spPr>
        <p:txBody>
          <a:bodyPr wrap="square">
            <a:spAutoFit/>
          </a:bodyPr>
          <a:lstStyle/>
          <a:p>
            <a:r>
              <a:rPr lang="en-US" altLang="zh-CN" sz="1000" b="1" i="0" dirty="0">
                <a:solidFill>
                  <a:schemeClr val="bg1"/>
                </a:solidFill>
                <a:effectLst/>
                <a:latin typeface="BigYoungBoldGB2.0" panose="02010604000000000000" pitchFamily="2" charset="-122"/>
                <a:ea typeface="BigYoungBoldGB2.0" panose="02010604000000000000" pitchFamily="2" charset="-122"/>
              </a:rPr>
              <a:t>3</a:t>
            </a:r>
            <a:endParaRPr lang="en-US" sz="1000" b="1" i="0" dirty="0">
              <a:solidFill>
                <a:schemeClr val="bg1"/>
              </a:solidFill>
              <a:effectLst/>
              <a:latin typeface="BigYoungBoldGB2.0" panose="02010604000000000000" pitchFamily="2" charset="-122"/>
              <a:ea typeface="BigYoungBoldGB2.0" panose="02010604000000000000" pitchFamily="2" charset="-122"/>
            </a:endParaRPr>
          </a:p>
        </p:txBody>
      </p:sp>
      <p:sp>
        <p:nvSpPr>
          <p:cNvPr id="26" name="Oval 25">
            <a:extLst>
              <a:ext uri="{FF2B5EF4-FFF2-40B4-BE49-F238E27FC236}">
                <a16:creationId xmlns:a16="http://schemas.microsoft.com/office/drawing/2014/main" id="{2498A0C5-F470-614C-A31C-7733337F5089}"/>
              </a:ext>
            </a:extLst>
          </p:cNvPr>
          <p:cNvSpPr/>
          <p:nvPr/>
        </p:nvSpPr>
        <p:spPr>
          <a:xfrm>
            <a:off x="10250271" y="3497307"/>
            <a:ext cx="348342" cy="348338"/>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392A408-C2D4-4348-9F23-83564FCADF8F}"/>
              </a:ext>
            </a:extLst>
          </p:cNvPr>
          <p:cNvSpPr/>
          <p:nvPr/>
        </p:nvSpPr>
        <p:spPr>
          <a:xfrm>
            <a:off x="10288824" y="3548365"/>
            <a:ext cx="249464" cy="246221"/>
          </a:xfrm>
          <a:prstGeom prst="rect">
            <a:avLst/>
          </a:prstGeom>
        </p:spPr>
        <p:txBody>
          <a:bodyPr wrap="square">
            <a:spAutoFit/>
          </a:bodyPr>
          <a:lstStyle/>
          <a:p>
            <a:r>
              <a:rPr lang="en-US" altLang="zh-CN" sz="1000" b="1" i="0" dirty="0">
                <a:solidFill>
                  <a:schemeClr val="bg1"/>
                </a:solidFill>
                <a:effectLst/>
                <a:latin typeface="BigYoungBoldGB2.0" panose="02010604000000000000" pitchFamily="2" charset="-122"/>
                <a:ea typeface="BigYoungBoldGB2.0" panose="02010604000000000000" pitchFamily="2" charset="-122"/>
              </a:rPr>
              <a:t>4</a:t>
            </a:r>
            <a:endParaRPr lang="en-US" sz="1000" b="1" i="0" dirty="0">
              <a:solidFill>
                <a:schemeClr val="bg1"/>
              </a:solidFill>
              <a:effectLst/>
              <a:latin typeface="BigYoungBoldGB2.0" panose="02010604000000000000" pitchFamily="2" charset="-122"/>
              <a:ea typeface="BigYoungBoldGB2.0" panose="02010604000000000000" pitchFamily="2" charset="-122"/>
            </a:endParaRPr>
          </a:p>
        </p:txBody>
      </p:sp>
      <p:sp>
        <p:nvSpPr>
          <p:cNvPr id="28" name="Rectangle 27">
            <a:extLst>
              <a:ext uri="{FF2B5EF4-FFF2-40B4-BE49-F238E27FC236}">
                <a16:creationId xmlns:a16="http://schemas.microsoft.com/office/drawing/2014/main" id="{D394031A-1636-D848-A3C2-E5DD1056FD72}"/>
              </a:ext>
            </a:extLst>
          </p:cNvPr>
          <p:cNvSpPr/>
          <p:nvPr/>
        </p:nvSpPr>
        <p:spPr>
          <a:xfrm>
            <a:off x="6691762" y="2517671"/>
            <a:ext cx="2101857" cy="954107"/>
          </a:xfrm>
          <a:prstGeom prst="rect">
            <a:avLst/>
          </a:prstGeom>
        </p:spPr>
        <p:txBody>
          <a:bodyPr wrap="square">
            <a:spAutoFit/>
          </a:bodyPr>
          <a:lstStyle/>
          <a:p>
            <a:r>
              <a:rPr lang="en-US" altLang="zh-CN" sz="1400" b="1" dirty="0">
                <a:solidFill>
                  <a:srgbClr val="000000"/>
                </a:solidFill>
                <a:effectLst/>
                <a:latin typeface="Avenir Black" panose="02000503020000020003" pitchFamily="2" charset="0"/>
                <a:ea typeface="BigYoungBoldGB2.0" panose="02010604000000000000" pitchFamily="2" charset="-122"/>
              </a:rPr>
              <a:t>T</a:t>
            </a:r>
            <a:r>
              <a:rPr lang="en-US" sz="1400" b="1" dirty="0">
                <a:solidFill>
                  <a:srgbClr val="000000"/>
                </a:solidFill>
                <a:effectLst/>
                <a:latin typeface="Avenir Black" panose="02000503020000020003" pitchFamily="2" charset="0"/>
                <a:ea typeface="BigYoungBoldGB2.0" panose="02010604000000000000" pitchFamily="2" charset="-122"/>
              </a:rPr>
              <a:t>he</a:t>
            </a:r>
            <a:r>
              <a:rPr lang="zh-CN" altLang="en-US" sz="1400" b="1" dirty="0">
                <a:solidFill>
                  <a:srgbClr val="000000"/>
                </a:solidFill>
                <a:effectLst/>
                <a:latin typeface="Avenir Black" panose="02000503020000020003" pitchFamily="2" charset="0"/>
                <a:ea typeface="BigYoungBoldGB2.0" panose="02010604000000000000" pitchFamily="2" charset="-122"/>
              </a:rPr>
              <a:t> </a:t>
            </a:r>
            <a:r>
              <a:rPr lang="en-US" sz="1400" b="1" dirty="0">
                <a:solidFill>
                  <a:srgbClr val="000000"/>
                </a:solidFill>
                <a:effectLst/>
                <a:latin typeface="Avenir Black" panose="02000503020000020003" pitchFamily="2" charset="0"/>
                <a:ea typeface="BigYoungBoldGB2.0" panose="02010604000000000000" pitchFamily="2" charset="-122"/>
              </a:rPr>
              <a:t>Number</a:t>
            </a:r>
            <a:r>
              <a:rPr lang="zh-CN" altLang="en-US" sz="1400" b="1" dirty="0">
                <a:solidFill>
                  <a:srgbClr val="000000"/>
                </a:solidFill>
                <a:effectLst/>
                <a:latin typeface="Avenir Black" panose="02000503020000020003" pitchFamily="2" charset="0"/>
                <a:ea typeface="BigYoungBoldGB2.0" panose="02010604000000000000" pitchFamily="2" charset="-122"/>
              </a:rPr>
              <a:t> </a:t>
            </a:r>
            <a:r>
              <a:rPr lang="en-US" sz="1400" b="1" dirty="0">
                <a:solidFill>
                  <a:srgbClr val="000000"/>
                </a:solidFill>
                <a:effectLst/>
                <a:latin typeface="Avenir Black" panose="02000503020000020003" pitchFamily="2" charset="0"/>
                <a:ea typeface="BigYoungBoldGB2.0" panose="02010604000000000000" pitchFamily="2" charset="-122"/>
              </a:rPr>
              <a:t>and</a:t>
            </a:r>
            <a:r>
              <a:rPr lang="zh-CN" altLang="en-US" sz="1400" b="1" dirty="0">
                <a:solidFill>
                  <a:srgbClr val="000000"/>
                </a:solidFill>
                <a:effectLst/>
                <a:latin typeface="Avenir Black" panose="02000503020000020003" pitchFamily="2" charset="0"/>
                <a:ea typeface="BigYoungBoldGB2.0" panose="02010604000000000000" pitchFamily="2" charset="-122"/>
              </a:rPr>
              <a:t> </a:t>
            </a:r>
            <a:r>
              <a:rPr lang="en-US" sz="1400" b="1" dirty="0">
                <a:solidFill>
                  <a:srgbClr val="000000"/>
                </a:solidFill>
                <a:effectLst/>
                <a:latin typeface="Avenir Black" panose="02000503020000020003" pitchFamily="2" charset="0"/>
                <a:ea typeface="BigYoungBoldGB2.0" panose="02010604000000000000" pitchFamily="2" charset="-122"/>
              </a:rPr>
              <a:t>occu</a:t>
            </a:r>
            <a:r>
              <a:rPr lang="en-US" altLang="zh-CN" sz="1400" b="1" dirty="0">
                <a:solidFill>
                  <a:srgbClr val="000000"/>
                </a:solidFill>
                <a:effectLst/>
                <a:latin typeface="Avenir Black" panose="02000503020000020003" pitchFamily="2" charset="0"/>
                <a:ea typeface="BigYoungBoldGB2.0" panose="02010604000000000000" pitchFamily="2" charset="-122"/>
              </a:rPr>
              <a:t>r</a:t>
            </a:r>
            <a:r>
              <a:rPr lang="en-US" sz="1400" b="1" dirty="0">
                <a:solidFill>
                  <a:srgbClr val="000000"/>
                </a:solidFill>
                <a:effectLst/>
                <a:latin typeface="Avenir Black" panose="02000503020000020003" pitchFamily="2" charset="0"/>
                <a:ea typeface="BigYoungBoldGB2.0" panose="02010604000000000000" pitchFamily="2" charset="-122"/>
              </a:rPr>
              <a:t>rence of mission outcome per orbit type</a:t>
            </a:r>
          </a:p>
        </p:txBody>
      </p:sp>
      <p:sp>
        <p:nvSpPr>
          <p:cNvPr id="29" name="Rectangle 28">
            <a:extLst>
              <a:ext uri="{FF2B5EF4-FFF2-40B4-BE49-F238E27FC236}">
                <a16:creationId xmlns:a16="http://schemas.microsoft.com/office/drawing/2014/main" id="{C1F9DA26-308F-C449-AF4E-ED5C5709D5C3}"/>
              </a:ext>
            </a:extLst>
          </p:cNvPr>
          <p:cNvSpPr/>
          <p:nvPr/>
        </p:nvSpPr>
        <p:spPr>
          <a:xfrm>
            <a:off x="6043408" y="3965332"/>
            <a:ext cx="3876234" cy="1938992"/>
          </a:xfrm>
          <a:prstGeom prst="rect">
            <a:avLst/>
          </a:prstGeom>
        </p:spPr>
        <p:txBody>
          <a:bodyPr wrap="square">
            <a:spAutoFit/>
          </a:bodyPr>
          <a:lstStyle/>
          <a:p>
            <a:r>
              <a:rPr lang="en-US" sz="1000" dirty="0" err="1">
                <a:latin typeface="Courier New" panose="02070309020205020404" pitchFamily="49" charset="0"/>
                <a:cs typeface="Courier New" panose="02070309020205020404" pitchFamily="49" charset="0"/>
              </a:rPr>
              <a:t>landing_outcomes</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df</a:t>
            </a:r>
            <a:r>
              <a:rPr lang="en-US" sz="1000" dirty="0">
                <a:latin typeface="Courier New" panose="02070309020205020404" pitchFamily="49" charset="0"/>
                <a:cs typeface="Courier New" panose="02070309020205020404" pitchFamily="49" charset="0"/>
              </a:rPr>
              <a:t>['Outcome'].</a:t>
            </a:r>
            <a:r>
              <a:rPr lang="en-US" sz="1000" dirty="0" err="1">
                <a:latin typeface="Courier New" panose="02070309020205020404" pitchFamily="49" charset="0"/>
                <a:cs typeface="Courier New" panose="02070309020205020404" pitchFamily="49" charset="0"/>
              </a:rPr>
              <a:t>value_counts</a:t>
            </a:r>
            <a:r>
              <a:rPr lang="en-US" sz="1000" dirty="0">
                <a:latin typeface="Courier New" panose="02070309020205020404" pitchFamily="49" charset="0"/>
                <a:cs typeface="Courier New" panose="02070309020205020404" pitchFamily="49" charset="0"/>
              </a:rPr>
              <a:t>()</a:t>
            </a:r>
          </a:p>
          <a:p>
            <a:r>
              <a:rPr lang="en-US" sz="1000" dirty="0" err="1">
                <a:latin typeface="Courier New" panose="02070309020205020404" pitchFamily="49" charset="0"/>
                <a:cs typeface="Courier New" panose="02070309020205020404" pitchFamily="49" charset="0"/>
              </a:rPr>
              <a:t>landing_outcomes</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i="1" dirty="0">
                <a:solidFill>
                  <a:srgbClr val="FF0000"/>
                </a:solidFill>
                <a:latin typeface="Courier New" panose="02070309020205020404" pitchFamily="49" charset="0"/>
                <a:cs typeface="Courier New" panose="02070309020205020404" pitchFamily="49" charset="0"/>
              </a:rPr>
              <a:t>[output] </a:t>
            </a:r>
          </a:p>
          <a:p>
            <a:r>
              <a:rPr lang="en-US" sz="1000" i="1" dirty="0">
                <a:latin typeface="Courier New" panose="02070309020205020404" pitchFamily="49" charset="0"/>
                <a:cs typeface="Courier New" panose="02070309020205020404" pitchFamily="49" charset="0"/>
              </a:rPr>
              <a:t>True ASDS      41</a:t>
            </a:r>
          </a:p>
          <a:p>
            <a:r>
              <a:rPr lang="en-US" sz="1000" i="1" dirty="0">
                <a:latin typeface="Courier New" panose="02070309020205020404" pitchFamily="49" charset="0"/>
                <a:cs typeface="Courier New" panose="02070309020205020404" pitchFamily="49" charset="0"/>
              </a:rPr>
              <a:t>None None      19</a:t>
            </a:r>
          </a:p>
          <a:p>
            <a:r>
              <a:rPr lang="en-US" sz="1000" i="1" dirty="0">
                <a:latin typeface="Courier New" panose="02070309020205020404" pitchFamily="49" charset="0"/>
                <a:cs typeface="Courier New" panose="02070309020205020404" pitchFamily="49" charset="0"/>
              </a:rPr>
              <a:t>True RTLS      14</a:t>
            </a:r>
          </a:p>
          <a:p>
            <a:r>
              <a:rPr lang="en-US" sz="1000" i="1" dirty="0">
                <a:latin typeface="Courier New" panose="02070309020205020404" pitchFamily="49" charset="0"/>
                <a:cs typeface="Courier New" panose="02070309020205020404" pitchFamily="49" charset="0"/>
              </a:rPr>
              <a:t>False ASDS      6</a:t>
            </a:r>
          </a:p>
          <a:p>
            <a:r>
              <a:rPr lang="en-US" sz="1000" i="1" dirty="0">
                <a:latin typeface="Courier New" panose="02070309020205020404" pitchFamily="49" charset="0"/>
                <a:cs typeface="Courier New" panose="02070309020205020404" pitchFamily="49" charset="0"/>
              </a:rPr>
              <a:t>True Ocean      5</a:t>
            </a:r>
          </a:p>
          <a:p>
            <a:r>
              <a:rPr lang="en-US" sz="1000" i="1" dirty="0">
                <a:latin typeface="Courier New" panose="02070309020205020404" pitchFamily="49" charset="0"/>
                <a:cs typeface="Courier New" panose="02070309020205020404" pitchFamily="49" charset="0"/>
              </a:rPr>
              <a:t>None ASDS       2</a:t>
            </a:r>
          </a:p>
          <a:p>
            <a:r>
              <a:rPr lang="en-US" sz="1000" i="1" dirty="0">
                <a:latin typeface="Courier New" panose="02070309020205020404" pitchFamily="49" charset="0"/>
                <a:cs typeface="Courier New" panose="02070309020205020404" pitchFamily="49" charset="0"/>
              </a:rPr>
              <a:t>False Ocean     2</a:t>
            </a:r>
          </a:p>
          <a:p>
            <a:r>
              <a:rPr lang="en-US" sz="1000" i="1" dirty="0">
                <a:latin typeface="Courier New" panose="02070309020205020404" pitchFamily="49" charset="0"/>
                <a:cs typeface="Courier New" panose="02070309020205020404" pitchFamily="49" charset="0"/>
              </a:rPr>
              <a:t>False RTLS      1</a:t>
            </a:r>
          </a:p>
        </p:txBody>
      </p:sp>
      <p:sp>
        <p:nvSpPr>
          <p:cNvPr id="30" name="Rectangle 29">
            <a:extLst>
              <a:ext uri="{FF2B5EF4-FFF2-40B4-BE49-F238E27FC236}">
                <a16:creationId xmlns:a16="http://schemas.microsoft.com/office/drawing/2014/main" id="{26B57208-2639-504A-9F2B-4353986846A3}"/>
              </a:ext>
            </a:extLst>
          </p:cNvPr>
          <p:cNvSpPr/>
          <p:nvPr/>
        </p:nvSpPr>
        <p:spPr>
          <a:xfrm>
            <a:off x="9846591" y="3976212"/>
            <a:ext cx="1583410" cy="954107"/>
          </a:xfrm>
          <a:prstGeom prst="rect">
            <a:avLst/>
          </a:prstGeom>
        </p:spPr>
        <p:txBody>
          <a:bodyPr wrap="square">
            <a:spAutoFit/>
          </a:bodyPr>
          <a:lstStyle/>
          <a:p>
            <a:r>
              <a:rPr lang="en-US" altLang="zh-CN" sz="1400" b="1" dirty="0">
                <a:solidFill>
                  <a:srgbClr val="000000"/>
                </a:solidFill>
                <a:effectLst/>
                <a:latin typeface="Avenir Black" panose="02000503020000020003" pitchFamily="2" charset="0"/>
                <a:ea typeface="BigYoungBoldGB2.0" panose="02010604000000000000" pitchFamily="2" charset="-122"/>
              </a:rPr>
              <a:t>Create a landing outcome label from Outcome column</a:t>
            </a:r>
            <a:endParaRPr lang="en-US" sz="1400" b="1" dirty="0">
              <a:solidFill>
                <a:srgbClr val="000000"/>
              </a:solidFill>
              <a:effectLst/>
              <a:latin typeface="Avenir Black" panose="02000503020000020003" pitchFamily="2" charset="0"/>
              <a:ea typeface="BigYoungBoldGB2.0" panose="02010604000000000000" pitchFamily="2" charset="-122"/>
            </a:endParaRPr>
          </a:p>
        </p:txBody>
      </p:sp>
      <p:sp>
        <p:nvSpPr>
          <p:cNvPr id="31" name="Rectangle 30">
            <a:extLst>
              <a:ext uri="{FF2B5EF4-FFF2-40B4-BE49-F238E27FC236}">
                <a16:creationId xmlns:a16="http://schemas.microsoft.com/office/drawing/2014/main" id="{AB8F668C-20FD-9741-A9CF-605273320D71}"/>
              </a:ext>
            </a:extLst>
          </p:cNvPr>
          <p:cNvSpPr/>
          <p:nvPr/>
        </p:nvSpPr>
        <p:spPr>
          <a:xfrm>
            <a:off x="9207735" y="1719747"/>
            <a:ext cx="2775858" cy="1785104"/>
          </a:xfrm>
          <a:prstGeom prst="rect">
            <a:avLst/>
          </a:prstGeom>
        </p:spPr>
        <p:txBody>
          <a:bodyPr wrap="square">
            <a:spAutoFit/>
          </a:bodyPr>
          <a:lstStyle/>
          <a:p>
            <a:r>
              <a:rPr lang="en-US" sz="1000" dirty="0" err="1">
                <a:latin typeface="Courier New" panose="02070309020205020404" pitchFamily="49" charset="0"/>
                <a:cs typeface="Courier New" panose="02070309020205020404" pitchFamily="49" charset="0"/>
              </a:rPr>
              <a:t>landing_class</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df</a:t>
            </a:r>
            <a:r>
              <a:rPr lang="en-US" sz="1000" dirty="0">
                <a:latin typeface="Courier New" panose="02070309020205020404" pitchFamily="49" charset="0"/>
                <a:cs typeface="Courier New" panose="02070309020205020404" pitchFamily="49" charset="0"/>
              </a:rPr>
              <a:t>['Outcome'].apply(lambda x : 0 if x in </a:t>
            </a:r>
            <a:r>
              <a:rPr lang="en-US" sz="1000" dirty="0" err="1">
                <a:latin typeface="Courier New" panose="02070309020205020404" pitchFamily="49" charset="0"/>
                <a:cs typeface="Courier New" panose="02070309020205020404" pitchFamily="49" charset="0"/>
              </a:rPr>
              <a:t>bad_outcomes</a:t>
            </a:r>
            <a:r>
              <a:rPr lang="en-US" sz="1000" dirty="0">
                <a:latin typeface="Courier New" panose="02070309020205020404" pitchFamily="49" charset="0"/>
                <a:cs typeface="Courier New" panose="02070309020205020404" pitchFamily="49" charset="0"/>
              </a:rPr>
              <a:t> else 1)</a:t>
            </a:r>
          </a:p>
          <a:p>
            <a:r>
              <a:rPr lang="en-US" sz="1000" dirty="0" err="1">
                <a:latin typeface="Courier New" panose="02070309020205020404" pitchFamily="49" charset="0"/>
                <a:cs typeface="Courier New" panose="02070309020205020404" pitchFamily="49" charset="0"/>
              </a:rPr>
              <a:t>landing_class</a:t>
            </a:r>
            <a:endParaRPr lang="en-US" sz="1000" dirty="0">
              <a:latin typeface="Courier New" panose="02070309020205020404" pitchFamily="49" charset="0"/>
              <a:cs typeface="Courier New" panose="02070309020205020404" pitchFamily="49" charset="0"/>
            </a:endParaRPr>
          </a:p>
          <a:p>
            <a:endParaRPr lang="en-US" sz="1000" i="1" dirty="0">
              <a:solidFill>
                <a:srgbClr val="FF0000"/>
              </a:solidFill>
              <a:latin typeface="Courier New" panose="02070309020205020404" pitchFamily="49" charset="0"/>
              <a:cs typeface="Courier New" panose="02070309020205020404" pitchFamily="49" charset="0"/>
            </a:endParaRPr>
          </a:p>
          <a:p>
            <a:r>
              <a:rPr lang="en-US" sz="1000" i="1" dirty="0">
                <a:solidFill>
                  <a:srgbClr val="FF0000"/>
                </a:solidFill>
                <a:latin typeface="Courier New" panose="02070309020205020404" pitchFamily="49" charset="0"/>
                <a:cs typeface="Courier New" panose="02070309020205020404" pitchFamily="49" charset="0"/>
              </a:rPr>
              <a:t>[output] </a:t>
            </a:r>
          </a:p>
          <a:p>
            <a:r>
              <a:rPr lang="en-US" sz="1000" i="1" dirty="0">
                <a:latin typeface="Courier New" panose="02070309020205020404" pitchFamily="49" charset="0"/>
                <a:cs typeface="Courier New" panose="02070309020205020404" pitchFamily="49" charset="0"/>
              </a:rPr>
              <a:t>0     0</a:t>
            </a:r>
          </a:p>
          <a:p>
            <a:r>
              <a:rPr lang="en-US" sz="1000" i="1" dirty="0">
                <a:latin typeface="Courier New" panose="02070309020205020404" pitchFamily="49" charset="0"/>
                <a:cs typeface="Courier New" panose="02070309020205020404" pitchFamily="49" charset="0"/>
              </a:rPr>
              <a:t>1     0</a:t>
            </a:r>
          </a:p>
          <a:p>
            <a:r>
              <a:rPr lang="en-US" sz="1000" i="1" dirty="0">
                <a:latin typeface="Courier New" panose="02070309020205020404" pitchFamily="49" charset="0"/>
                <a:cs typeface="Courier New" panose="02070309020205020404" pitchFamily="49" charset="0"/>
              </a:rPr>
              <a:t>2     0</a:t>
            </a:r>
          </a:p>
          <a:p>
            <a:r>
              <a:rPr lang="en-US" sz="1000" i="1" dirty="0">
                <a:latin typeface="Courier New" panose="02070309020205020404" pitchFamily="49" charset="0"/>
                <a:cs typeface="Courier New" panose="02070309020205020404" pitchFamily="49" charset="0"/>
              </a:rPr>
              <a:t>3     0</a:t>
            </a:r>
          </a:p>
          <a:p>
            <a:r>
              <a:rPr lang="en-US" sz="1000" i="1" dirty="0">
                <a:latin typeface="Courier New" panose="02070309020205020404" pitchFamily="49" charset="0"/>
                <a:cs typeface="Courier New" panose="02070309020205020404" pitchFamily="49" charset="0"/>
              </a:rPr>
              <a:t>4     0</a:t>
            </a:r>
          </a:p>
        </p:txBody>
      </p:sp>
    </p:spTree>
    <p:extLst>
      <p:ext uri="{BB962C8B-B14F-4D97-AF65-F5344CB8AC3E}">
        <p14:creationId xmlns:p14="http://schemas.microsoft.com/office/powerpoint/2010/main" val="548460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14357</TotalTime>
  <Words>1829</Words>
  <Application>Microsoft Macintosh PowerPoint</Application>
  <PresentationFormat>Widescreen</PresentationFormat>
  <Paragraphs>218</Paragraphs>
  <Slides>32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BigYoungBoldGB2.0</vt:lpstr>
      <vt:lpstr>等线</vt:lpstr>
      <vt:lpstr>等线 Light</vt:lpstr>
      <vt:lpstr>Arial</vt:lpstr>
      <vt:lpstr>Avenir Black</vt:lpstr>
      <vt:lpstr>Avenir Medium</vt:lpstr>
      <vt:lpstr>Avenir Next Medium</vt:lpstr>
      <vt:lpstr>Avenir Next Ultra Light</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Zhuoquan Chen</dc:creator>
  <cp:lastModifiedBy>Zhuoquan Chen</cp:lastModifiedBy>
  <cp:revision>53</cp:revision>
  <dcterms:created xsi:type="dcterms:W3CDTF">2021-10-22T19:21:13Z</dcterms:created>
  <dcterms:modified xsi:type="dcterms:W3CDTF">2021-11-01T18:38:15Z</dcterms:modified>
</cp:coreProperties>
</file>